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Upstream Processing (Bioproduction)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Course: BIO 3112 – Biotechnology Product and Formulation</a:t>
            </a:r>
          </a:p>
          <a:p>
            <a:r>
              <a:rPr dirty="0"/>
              <a:t>Lecture </a:t>
            </a:r>
            <a:r>
              <a:rPr lang="en-US" dirty="0"/>
              <a:t>2</a:t>
            </a:r>
            <a:endParaRPr dirty="0"/>
          </a:p>
          <a:p>
            <a:r>
              <a:rPr dirty="0"/>
              <a:t>Producing Biological Products at Scale</a:t>
            </a:r>
          </a:p>
          <a:p>
            <a:r>
              <a:rPr dirty="0"/>
              <a:t>Lecturer: Dr. James H. Kimotho, PhD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Temperature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Influences enzyme activity and growth rate</a:t>
            </a:r>
          </a:p>
          <a:p>
            <a:r>
              <a:rPr dirty="0"/>
              <a:t>Bacteria: 30–37°C</a:t>
            </a:r>
          </a:p>
          <a:p>
            <a:r>
              <a:rPr dirty="0"/>
              <a:t>Mammalian cells: 36–37°C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pH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Affects enzyme activity and nutrient uptake</a:t>
            </a:r>
          </a:p>
          <a:p>
            <a:r>
              <a:rPr dirty="0"/>
              <a:t>Controlled using buffers and CO₂</a:t>
            </a:r>
          </a:p>
          <a:p>
            <a:r>
              <a:rPr dirty="0"/>
              <a:t>Typical range: pH 6.5–7.4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Oxygen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Critical for aerobic systems</a:t>
            </a:r>
          </a:p>
          <a:p>
            <a:r>
              <a:rPr dirty="0"/>
              <a:t>Limited solubility in liquid</a:t>
            </a:r>
          </a:p>
          <a:p>
            <a:r>
              <a:rPr dirty="0"/>
              <a:t>Controlled by aeration and agitation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Agitation and Mixing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Ensures nutrient and oxygen distribution</a:t>
            </a:r>
          </a:p>
          <a:p>
            <a:r>
              <a:rPr dirty="0"/>
              <a:t>Excess agitation causes shear stress</a:t>
            </a:r>
          </a:p>
          <a:p>
            <a:r>
              <a:rPr dirty="0"/>
              <a:t>Balance is critical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Modes of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Batch culture</a:t>
            </a:r>
          </a:p>
          <a:p>
            <a:r>
              <a:rPr dirty="0"/>
              <a:t>Fed-batch culture (most common)</a:t>
            </a:r>
          </a:p>
          <a:p>
            <a:r>
              <a:rPr dirty="0"/>
              <a:t>Continuous culture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Monitoring and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Cell density</a:t>
            </a:r>
          </a:p>
          <a:p>
            <a:r>
              <a:rPr dirty="0"/>
              <a:t>pH and dissolved oxygen</a:t>
            </a:r>
          </a:p>
          <a:p>
            <a:r>
              <a:rPr dirty="0"/>
              <a:t>Nutrients and metabolites</a:t>
            </a:r>
          </a:p>
          <a:p>
            <a:r>
              <a:rPr dirty="0"/>
              <a:t>Automated sensors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Scale-Up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Oxygen transfer limitations</a:t>
            </a:r>
          </a:p>
          <a:p>
            <a:r>
              <a:rPr dirty="0"/>
              <a:t>Heat removal</a:t>
            </a:r>
          </a:p>
          <a:p>
            <a:r>
              <a:rPr dirty="0"/>
              <a:t>Maintaining product quality</a:t>
            </a:r>
          </a:p>
          <a:p>
            <a:r>
              <a:rPr dirty="0"/>
              <a:t>Contamination risk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Scale-Up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Maintain oxygen transfer</a:t>
            </a:r>
          </a:p>
          <a:p>
            <a:r>
              <a:rPr dirty="0"/>
              <a:t>Maintain mixing and shear</a:t>
            </a:r>
          </a:p>
          <a:p>
            <a:r>
              <a:rPr dirty="0"/>
              <a:t>Non-linear scaling behavior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rgbClr val="C00000"/>
                </a:solidFill>
              </a:rPr>
              <a:t>Upstream Processing &amp; Product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Affects folding and glycosylation</a:t>
            </a:r>
          </a:p>
          <a:p>
            <a:r>
              <a:rPr dirty="0"/>
              <a:t>Influences aggregation and impurities</a:t>
            </a:r>
          </a:p>
          <a:p>
            <a:r>
              <a:rPr dirty="0"/>
              <a:t>Defines critical quality attributes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rgbClr val="C00000"/>
                </a:solidFill>
              </a:rPr>
              <a:t>Relevance to Downstream &amp;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/>
          <a:lstStyle/>
          <a:p>
            <a:r>
              <a:rPr dirty="0"/>
              <a:t>Poor upstream complicates purification</a:t>
            </a:r>
          </a:p>
          <a:p>
            <a:r>
              <a:rPr dirty="0"/>
              <a:t>Leads to unstable formulations</a:t>
            </a:r>
          </a:p>
          <a:p>
            <a:r>
              <a:rPr dirty="0"/>
              <a:t>Increases cost and regulatory risk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rgbClr val="C00000"/>
                </a:solidFill>
              </a:rPr>
              <a:t>Introduction to Upstream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86" y="2296888"/>
            <a:ext cx="8229600" cy="1828800"/>
          </a:xfrm>
        </p:spPr>
        <p:txBody>
          <a:bodyPr>
            <a:normAutofit/>
          </a:bodyPr>
          <a:lstStyle/>
          <a:p>
            <a:r>
              <a:rPr sz="2400" dirty="0"/>
              <a:t>Production of biological material using living systems</a:t>
            </a:r>
            <a:r>
              <a:rPr lang="en-US" sz="2400" dirty="0"/>
              <a:t> </a:t>
            </a:r>
            <a:r>
              <a:rPr lang="en-US" sz="2400" i="1" dirty="0"/>
              <a:t>[mainly fermentation and cell culture]</a:t>
            </a:r>
            <a:endParaRPr sz="2400" i="1" dirty="0"/>
          </a:p>
          <a:p>
            <a:r>
              <a:rPr sz="2400" dirty="0"/>
              <a:t>First scalable stage of biotechnology manufacturing</a:t>
            </a:r>
          </a:p>
          <a:p>
            <a:r>
              <a:rPr sz="2400" dirty="0"/>
              <a:t>Determines yield, quality, consistency, and cost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Applications in Biotherapeutics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Vaccines</a:t>
            </a:r>
          </a:p>
          <a:p>
            <a:r>
              <a:rPr dirty="0"/>
              <a:t>Monoclonal antibodies</a:t>
            </a:r>
          </a:p>
          <a:p>
            <a:r>
              <a:rPr dirty="0"/>
              <a:t>Enzymes</a:t>
            </a:r>
          </a:p>
          <a:p>
            <a:r>
              <a:rPr dirty="0"/>
              <a:t>Diagnostics</a:t>
            </a:r>
          </a:p>
          <a:p>
            <a:r>
              <a:rPr dirty="0"/>
              <a:t>Plant-based biologics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Key Take-Home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Foundation of biotechnology manufacturing</a:t>
            </a:r>
          </a:p>
          <a:p>
            <a:r>
              <a:rPr dirty="0"/>
              <a:t>Tight control of growth conditions is essential</a:t>
            </a:r>
          </a:p>
          <a:p>
            <a:r>
              <a:rPr dirty="0"/>
              <a:t>Scale-up is complex</a:t>
            </a:r>
          </a:p>
          <a:p>
            <a:r>
              <a:rPr dirty="0"/>
              <a:t>Quality is defined upstream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rgbClr val="C00000"/>
                </a:solidFill>
              </a:rPr>
              <a:t>Position in Biotechnology Production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dirty="0"/>
              <a:t>Biological Resource → Molecular Biology → Upstream Processing → Downstream Processing → Formulation → End User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Objectives of Upstream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Efficient cell growth</a:t>
            </a:r>
          </a:p>
          <a:p>
            <a:r>
              <a:rPr dirty="0"/>
              <a:t>Maximize product yield</a:t>
            </a:r>
          </a:p>
          <a:p>
            <a:r>
              <a:rPr dirty="0"/>
              <a:t>Maintain genetic and phenotypic stability</a:t>
            </a:r>
          </a:p>
          <a:p>
            <a:r>
              <a:rPr dirty="0"/>
              <a:t>Ensure batch reproducibility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Upstream Processing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Microbial fermentation</a:t>
            </a:r>
          </a:p>
          <a:p>
            <a:r>
              <a:rPr dirty="0"/>
              <a:t>Mammalian cell culture</a:t>
            </a:r>
          </a:p>
          <a:p>
            <a:r>
              <a:rPr dirty="0"/>
              <a:t>Plant-based systems</a:t>
            </a:r>
          </a:p>
          <a:p>
            <a:r>
              <a:rPr dirty="0"/>
              <a:t>Insect and fungal systems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Cell Culture vs Fermentation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dirty="0"/>
              <a:t>Cell culture:</a:t>
            </a:r>
          </a:p>
          <a:p>
            <a:r>
              <a:rPr dirty="0"/>
              <a:t>Complex proteins</a:t>
            </a:r>
          </a:p>
          <a:p>
            <a:r>
              <a:rPr dirty="0"/>
              <a:t>Slow growth</a:t>
            </a:r>
          </a:p>
          <a:p>
            <a:r>
              <a:rPr dirty="0"/>
              <a:t>Sensitive systems</a:t>
            </a:r>
          </a:p>
          <a:p>
            <a:endParaRPr dirty="0"/>
          </a:p>
          <a:p>
            <a:pPr marL="0" indent="0">
              <a:buNone/>
            </a:pPr>
            <a:r>
              <a:rPr dirty="0"/>
              <a:t>Fermentation:</a:t>
            </a:r>
          </a:p>
          <a:p>
            <a:r>
              <a:rPr dirty="0"/>
              <a:t>Enzymes, vaccines</a:t>
            </a:r>
          </a:p>
          <a:p>
            <a:r>
              <a:rPr dirty="0"/>
              <a:t>Fast growth</a:t>
            </a:r>
          </a:p>
          <a:p>
            <a:r>
              <a:rPr dirty="0"/>
              <a:t>Robust systems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Growth Media – Role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Carbon and nitrogen sources</a:t>
            </a:r>
          </a:p>
          <a:p>
            <a:r>
              <a:rPr dirty="0"/>
              <a:t>Vitamins and minerals</a:t>
            </a:r>
          </a:p>
          <a:p>
            <a:r>
              <a:rPr dirty="0"/>
              <a:t>Growth factors and buffers</a:t>
            </a:r>
          </a:p>
          <a:p>
            <a:r>
              <a:rPr dirty="0"/>
              <a:t>Affects metabolism and product quality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Types of Growth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Complex media – high growth, variability</a:t>
            </a:r>
          </a:p>
          <a:p>
            <a:r>
              <a:rPr dirty="0"/>
              <a:t>Chemically defined media – reproducibility, regulatory acceptance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olidFill>
                  <a:srgbClr val="C00000"/>
                </a:solidFill>
              </a:rPr>
              <a:t>Media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Increase cell density</a:t>
            </a:r>
          </a:p>
          <a:p>
            <a:r>
              <a:rPr dirty="0"/>
              <a:t>Improve product yield</a:t>
            </a:r>
          </a:p>
          <a:p>
            <a:r>
              <a:rPr dirty="0"/>
              <a:t>Reduce toxic by-products</a:t>
            </a:r>
          </a:p>
          <a:p>
            <a:r>
              <a:rPr dirty="0"/>
              <a:t>Fed-batch strategies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</Words>
  <Application>Microsoft Office PowerPoint</Application>
  <PresentationFormat>On-screen Show (4:3)</PresentationFormat>
  <Paragraphs>98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Upstream Processing (Bioproduction)</vt:lpstr>
      <vt:lpstr>Introduction to Upstream Processing</vt:lpstr>
      <vt:lpstr>Position in Biotechnology Production</vt:lpstr>
      <vt:lpstr>Objectives of Upstream Processing</vt:lpstr>
      <vt:lpstr>Upstream Processing Systems</vt:lpstr>
      <vt:lpstr>Cell Culture vs Fermentation</vt:lpstr>
      <vt:lpstr>Growth Media – Role</vt:lpstr>
      <vt:lpstr>Types of Growth Media</vt:lpstr>
      <vt:lpstr>Media Optimization</vt:lpstr>
      <vt:lpstr>Temperature Control</vt:lpstr>
      <vt:lpstr>pH Control</vt:lpstr>
      <vt:lpstr>Oxygen Requirements</vt:lpstr>
      <vt:lpstr>Agitation and Mixing</vt:lpstr>
      <vt:lpstr>Modes of Operation</vt:lpstr>
      <vt:lpstr>Monitoring and Control</vt:lpstr>
      <vt:lpstr>Scale-Up Challenges</vt:lpstr>
      <vt:lpstr>Scale-Up Principles</vt:lpstr>
      <vt:lpstr>Upstream Processing &amp; Product Quality</vt:lpstr>
      <vt:lpstr>Relevance to Downstream &amp; Formulation</vt:lpstr>
      <vt:lpstr>Applications in Biotherapeutics</vt:lpstr>
      <vt:lpstr>Key Take-Home Messages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James</dc:creator>
  <cp:keywords/>
  <dc:description>generated using python-pptx</dc:description>
  <cp:lastModifiedBy>KIMOTHO, James</cp:lastModifiedBy>
  <cp:revision>4</cp:revision>
  <dcterms:created xsi:type="dcterms:W3CDTF">2013-01-27T09:14:16Z</dcterms:created>
  <dcterms:modified xsi:type="dcterms:W3CDTF">2026-02-13T13:17:46Z</dcterms:modified>
  <cp:category/>
</cp:coreProperties>
</file>