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12192000" cy="6858000"/>
  <p:defaultTextStyle>
    <a:defPPr>
      <a:defRPr lang="en-K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94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Kimotho" userId="6bec3b6f1aa6b89f" providerId="LiveId" clId="{2961B202-730F-49A4-9BBE-8522BA1DD949}"/>
    <pc:docChg chg="modSld">
      <pc:chgData name="James Kimotho" userId="6bec3b6f1aa6b89f" providerId="LiveId" clId="{2961B202-730F-49A4-9BBE-8522BA1DD949}" dt="2023-11-25T15:04:03.434" v="76" actId="13926"/>
      <pc:docMkLst>
        <pc:docMk/>
      </pc:docMkLst>
      <pc:sldChg chg="modSp mod">
        <pc:chgData name="James Kimotho" userId="6bec3b6f1aa6b89f" providerId="LiveId" clId="{2961B202-730F-49A4-9BBE-8522BA1DD949}" dt="2023-11-25T15:04:03.434" v="76" actId="13926"/>
        <pc:sldMkLst>
          <pc:docMk/>
          <pc:sldMk cId="0" sldId="259"/>
        </pc:sldMkLst>
        <pc:spChg chg="mod">
          <ac:chgData name="James Kimotho" userId="6bec3b6f1aa6b89f" providerId="LiveId" clId="{2961B202-730F-49A4-9BBE-8522BA1DD949}" dt="2023-11-25T15:04:03.434" v="76" actId="13926"/>
          <ac:spMkLst>
            <pc:docMk/>
            <pc:sldMk cId="0" sldId="25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 u="sng">
                <a:solidFill>
                  <a:srgbClr val="00AF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 u="sng">
                <a:solidFill>
                  <a:srgbClr val="00AF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61719" y="2963930"/>
            <a:ext cx="4856480" cy="3738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24000" y="6629399"/>
            <a:ext cx="9144000" cy="228600"/>
          </a:xfrm>
          <a:custGeom>
            <a:avLst/>
            <a:gdLst/>
            <a:ahLst/>
            <a:cxnLst/>
            <a:rect l="l" t="t" r="r" b="b"/>
            <a:pathLst>
              <a:path w="9144000" h="228600">
                <a:moveTo>
                  <a:pt x="9144000" y="0"/>
                </a:moveTo>
                <a:lnTo>
                  <a:pt x="0" y="0"/>
                </a:lnTo>
                <a:lnTo>
                  <a:pt x="0" y="228600"/>
                </a:lnTo>
                <a:lnTo>
                  <a:pt x="9144000" y="228600"/>
                </a:lnTo>
                <a:lnTo>
                  <a:pt x="9144000" y="0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3999" y="0"/>
            <a:ext cx="9144000" cy="57607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523999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ln w="12192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 u="sng">
                <a:solidFill>
                  <a:srgbClr val="00AF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3189" y="166827"/>
            <a:ext cx="2019935" cy="331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 u="sng">
                <a:solidFill>
                  <a:srgbClr val="00AF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139" y="1125092"/>
            <a:ext cx="10205720" cy="3440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topics/immunology-and-microbiology/plasmids" TargetMode="External"/><Relationship Id="rId2" Type="http://schemas.openxmlformats.org/officeDocument/2006/relationships/hyperlink" Target="https://www.sciencedirect.com/topics/immunology-and-microbiology/vaccinia-virus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65062" y="2493390"/>
            <a:ext cx="15551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i="1" spc="-95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20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e</a:t>
            </a:r>
            <a:r>
              <a:rPr sz="20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2000" i="1" spc="-110" dirty="0">
                <a:solidFill>
                  <a:srgbClr val="001F5F"/>
                </a:solidFill>
                <a:latin typeface="Calibri Light"/>
                <a:cs typeface="Calibri Light"/>
              </a:rPr>
              <a:t>t</a:t>
            </a:r>
            <a:r>
              <a:rPr sz="20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u</a:t>
            </a:r>
            <a:r>
              <a:rPr sz="20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r</a:t>
            </a:r>
            <a:r>
              <a:rPr sz="2000" i="1" spc="-110" dirty="0">
                <a:solidFill>
                  <a:srgbClr val="001F5F"/>
                </a:solidFill>
                <a:latin typeface="Calibri Light"/>
                <a:cs typeface="Calibri Light"/>
              </a:rPr>
              <a:t>e</a:t>
            </a:r>
            <a:r>
              <a:rPr sz="2000" i="1" spc="-14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lang="en-US" sz="2000" i="1" spc="-140" dirty="0">
                <a:solidFill>
                  <a:srgbClr val="001F5F"/>
                </a:solidFill>
                <a:latin typeface="Calibri Light"/>
                <a:cs typeface="Calibri Light"/>
              </a:rPr>
              <a:t>6</a:t>
            </a:r>
            <a:endParaRPr sz="2000" dirty="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25566" y="3164204"/>
            <a:ext cx="15551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80" dirty="0">
                <a:solidFill>
                  <a:srgbClr val="001F5F"/>
                </a:solidFill>
                <a:latin typeface="Calibri Light"/>
                <a:cs typeface="Calibri Light"/>
              </a:rPr>
              <a:t>P</a:t>
            </a:r>
            <a:r>
              <a:rPr sz="1200" i="1" spc="-140" dirty="0">
                <a:solidFill>
                  <a:srgbClr val="001F5F"/>
                </a:solidFill>
                <a:latin typeface="Calibri Light"/>
                <a:cs typeface="Calibri Light"/>
              </a:rPr>
              <a:t>A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U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T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1200" i="1" spc="4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MS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1200" i="1" spc="4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Mo</a:t>
            </a:r>
            <a:r>
              <a:rPr sz="1200" i="1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7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B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g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y</a:t>
            </a:r>
            <a:r>
              <a:rPr sz="1200" i="1" spc="2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a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r>
              <a:rPr sz="1200" i="1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endParaRPr sz="120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28773" y="3476320"/>
            <a:ext cx="8244840" cy="124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61995" marR="5080" indent="-3249930">
              <a:lnSpc>
                <a:spcPct val="100000"/>
              </a:lnSpc>
              <a:spcBef>
                <a:spcPts val="95"/>
              </a:spcBef>
            </a:pP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De</a:t>
            </a:r>
            <a:r>
              <a:rPr sz="4000" b="0" i="1" u="none" spc="-130" dirty="0">
                <a:solidFill>
                  <a:srgbClr val="001F5F"/>
                </a:solidFill>
                <a:latin typeface="Calibri Light"/>
                <a:cs typeface="Calibri Light"/>
              </a:rPr>
              <a:t>v</a:t>
            </a:r>
            <a:r>
              <a:rPr sz="4000" b="0" i="1" u="none" spc="-120" dirty="0">
                <a:solidFill>
                  <a:srgbClr val="001F5F"/>
                </a:solidFill>
                <a:latin typeface="Calibri Light"/>
                <a:cs typeface="Calibri Light"/>
              </a:rPr>
              <a:t>el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4000" b="0" i="1" u="none" spc="-150" dirty="0">
                <a:solidFill>
                  <a:srgbClr val="001F5F"/>
                </a:solidFill>
                <a:latin typeface="Calibri Light"/>
                <a:cs typeface="Calibri Light"/>
              </a:rPr>
              <a:t>p</a:t>
            </a:r>
            <a:r>
              <a:rPr sz="4000" b="0" i="1" u="none" spc="-170" dirty="0">
                <a:solidFill>
                  <a:srgbClr val="001F5F"/>
                </a:solidFill>
                <a:latin typeface="Calibri Light"/>
                <a:cs typeface="Calibri Light"/>
              </a:rPr>
              <a:t>m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e</a:t>
            </a:r>
            <a:r>
              <a:rPr sz="4000" b="0" i="1" u="none" spc="-185" dirty="0">
                <a:solidFill>
                  <a:srgbClr val="001F5F"/>
                </a:solidFill>
                <a:latin typeface="Calibri Light"/>
                <a:cs typeface="Calibri Light"/>
              </a:rPr>
              <a:t>n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t</a:t>
            </a:r>
            <a:r>
              <a:rPr sz="4000" b="0" i="1" u="none" spc="-15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&amp; </a:t>
            </a:r>
            <a:r>
              <a:rPr sz="4000" b="0" i="1" u="none" spc="-165" dirty="0">
                <a:solidFill>
                  <a:srgbClr val="001F5F"/>
                </a:solidFill>
                <a:latin typeface="Calibri Light"/>
                <a:cs typeface="Calibri Light"/>
              </a:rPr>
              <a:t>P</a:t>
            </a:r>
            <a:r>
              <a:rPr sz="4000" b="0" i="1" u="none" spc="-125" dirty="0">
                <a:solidFill>
                  <a:srgbClr val="001F5F"/>
                </a:solidFill>
                <a:latin typeface="Calibri Light"/>
                <a:cs typeface="Calibri Light"/>
              </a:rPr>
              <a:t>r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4000" b="0" i="1" u="none" spc="-140" dirty="0">
                <a:solidFill>
                  <a:srgbClr val="001F5F"/>
                </a:solidFill>
                <a:latin typeface="Calibri Light"/>
                <a:cs typeface="Calibri Light"/>
              </a:rPr>
              <a:t>du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ti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4000" b="0" i="1" u="none" spc="-140" dirty="0">
                <a:solidFill>
                  <a:srgbClr val="001F5F"/>
                </a:solidFill>
                <a:latin typeface="Calibri Light"/>
                <a:cs typeface="Calibri Light"/>
              </a:rPr>
              <a:t>n</a:t>
            </a:r>
            <a:r>
              <a:rPr sz="4000" b="0" i="1" u="none" spc="-17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4000" b="0" i="1" u="none" spc="-110" dirty="0">
                <a:solidFill>
                  <a:srgbClr val="001F5F"/>
                </a:solidFill>
                <a:latin typeface="Calibri Light"/>
                <a:cs typeface="Calibri Light"/>
              </a:rPr>
              <a:t>f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b="0" i="1" u="none" spc="-204" dirty="0">
                <a:solidFill>
                  <a:srgbClr val="001F5F"/>
                </a:solidFill>
                <a:latin typeface="Calibri Light"/>
                <a:cs typeface="Calibri Light"/>
              </a:rPr>
              <a:t>R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e</a:t>
            </a:r>
            <a:r>
              <a:rPr sz="4000" b="0" i="1" u="none" spc="-155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4000" b="0" i="1" u="none" spc="-14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4000" b="0" i="1" u="none" spc="-170" dirty="0">
                <a:solidFill>
                  <a:srgbClr val="001F5F"/>
                </a:solidFill>
                <a:latin typeface="Calibri Light"/>
                <a:cs typeface="Calibri Light"/>
              </a:rPr>
              <a:t>m</a:t>
            </a:r>
            <a:r>
              <a:rPr sz="4000" b="0" i="1" u="none" spc="-150" dirty="0">
                <a:solidFill>
                  <a:srgbClr val="001F5F"/>
                </a:solidFill>
                <a:latin typeface="Calibri Light"/>
                <a:cs typeface="Calibri Light"/>
              </a:rPr>
              <a:t>b</a:t>
            </a:r>
            <a:r>
              <a:rPr sz="4000" b="0" i="1" u="none" spc="-120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4000" b="0" i="1" u="none" spc="-150" dirty="0">
                <a:solidFill>
                  <a:srgbClr val="001F5F"/>
                </a:solidFill>
                <a:latin typeface="Calibri Light"/>
                <a:cs typeface="Calibri Light"/>
              </a:rPr>
              <a:t>na</a:t>
            </a:r>
            <a:r>
              <a:rPr sz="4000" b="0" i="1" u="none" spc="-185" dirty="0">
                <a:solidFill>
                  <a:srgbClr val="001F5F"/>
                </a:solidFill>
                <a:latin typeface="Calibri Light"/>
                <a:cs typeface="Calibri Light"/>
              </a:rPr>
              <a:t>n</a:t>
            </a:r>
            <a:r>
              <a:rPr sz="4000" b="0" i="1" u="none" spc="-135" dirty="0">
                <a:solidFill>
                  <a:srgbClr val="001F5F"/>
                </a:solidFill>
                <a:latin typeface="Calibri Light"/>
                <a:cs typeface="Calibri Light"/>
              </a:rPr>
              <a:t>t </a:t>
            </a:r>
            <a:r>
              <a:rPr sz="4000" b="0" i="1" u="none" spc="-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b="0" i="1" u="none" spc="-150" dirty="0">
                <a:solidFill>
                  <a:srgbClr val="001F5F"/>
                </a:solidFill>
                <a:latin typeface="Calibri Light"/>
                <a:cs typeface="Calibri Light"/>
              </a:rPr>
              <a:t>Vaccines</a:t>
            </a:r>
            <a:endParaRPr sz="4000">
              <a:latin typeface="Calibri Light"/>
              <a:cs typeface="Calibri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171681" y="6426809"/>
            <a:ext cx="10287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733044"/>
            <a:ext cx="9738360" cy="6125210"/>
          </a:xfrm>
          <a:custGeom>
            <a:avLst/>
            <a:gdLst/>
            <a:ahLst/>
            <a:cxnLst/>
            <a:rect l="l" t="t" r="r" b="b"/>
            <a:pathLst>
              <a:path w="9738360" h="6125209">
                <a:moveTo>
                  <a:pt x="9738360" y="6124953"/>
                </a:moveTo>
                <a:lnTo>
                  <a:pt x="9738360" y="0"/>
                </a:lnTo>
                <a:lnTo>
                  <a:pt x="0" y="0"/>
                </a:lnTo>
                <a:lnTo>
                  <a:pt x="0" y="6124953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3139" y="718184"/>
            <a:ext cx="41592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u="none" spc="35" dirty="0"/>
              <a:t>11.</a:t>
            </a:r>
            <a:r>
              <a:rPr u="none" spc="10" dirty="0"/>
              <a:t> </a:t>
            </a:r>
            <a:r>
              <a:rPr u="none" spc="-10" dirty="0"/>
              <a:t>Virus-Like</a:t>
            </a:r>
            <a:r>
              <a:rPr u="none" spc="25" dirty="0"/>
              <a:t> </a:t>
            </a:r>
            <a:r>
              <a:rPr u="none" spc="20" dirty="0"/>
              <a:t>Particle</a:t>
            </a:r>
            <a:r>
              <a:rPr u="none" spc="35" dirty="0"/>
              <a:t> </a:t>
            </a:r>
            <a:r>
              <a:rPr u="none" spc="-10" dirty="0"/>
              <a:t>(VLP)</a:t>
            </a:r>
            <a:r>
              <a:rPr u="none" spc="5" dirty="0"/>
              <a:t> vaccine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125092"/>
            <a:ext cx="9584055" cy="3440429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41300" marR="5080" indent="-229235" algn="just">
              <a:lnSpc>
                <a:spcPct val="90100"/>
              </a:lnSpc>
              <a:spcBef>
                <a:spcPts val="310"/>
              </a:spcBef>
              <a:buFont typeface="Wingdings"/>
              <a:buChar char=""/>
              <a:tabLst>
                <a:tab pos="241935" algn="l"/>
              </a:tabLst>
            </a:pPr>
            <a:r>
              <a:rPr sz="1800" spc="-10" dirty="0">
                <a:latin typeface="Times New Roman"/>
                <a:cs typeface="Times New Roman"/>
              </a:rPr>
              <a:t>Virus-like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particles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(VLPs)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are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multiprotein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45" dirty="0">
                <a:latin typeface="Times New Roman"/>
                <a:cs typeface="Times New Roman"/>
              </a:rPr>
              <a:t>structures</a:t>
            </a:r>
            <a:r>
              <a:rPr sz="1800" spc="50" dirty="0">
                <a:latin typeface="Times New Roman"/>
                <a:cs typeface="Times New Roman"/>
              </a:rPr>
              <a:t> that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mimic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organization</a:t>
            </a:r>
            <a:r>
              <a:rPr sz="1800" spc="20" dirty="0">
                <a:latin typeface="Times New Roman"/>
                <a:cs typeface="Times New Roman"/>
              </a:rPr>
              <a:t> and 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conformation </a:t>
            </a:r>
            <a:r>
              <a:rPr sz="1800" spc="-55" dirty="0">
                <a:latin typeface="Times New Roman"/>
                <a:cs typeface="Times New Roman"/>
              </a:rPr>
              <a:t>of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authentic </a:t>
            </a:r>
            <a:r>
              <a:rPr sz="1800" dirty="0">
                <a:latin typeface="Times New Roman"/>
                <a:cs typeface="Times New Roman"/>
              </a:rPr>
              <a:t>native </a:t>
            </a:r>
            <a:r>
              <a:rPr sz="1800" spc="15" dirty="0">
                <a:latin typeface="Times New Roman"/>
                <a:cs typeface="Times New Roman"/>
              </a:rPr>
              <a:t>viruses </a:t>
            </a:r>
            <a:r>
              <a:rPr sz="1800" spc="35" dirty="0">
                <a:latin typeface="Times New Roman"/>
                <a:cs typeface="Times New Roman"/>
              </a:rPr>
              <a:t>but </a:t>
            </a:r>
            <a:r>
              <a:rPr sz="1800" spc="-20" dirty="0">
                <a:latin typeface="Times New Roman"/>
                <a:cs typeface="Times New Roman"/>
              </a:rPr>
              <a:t>lack </a:t>
            </a:r>
            <a:r>
              <a:rPr sz="1800" spc="40" dirty="0">
                <a:latin typeface="Times New Roman"/>
                <a:cs typeface="Times New Roman"/>
              </a:rPr>
              <a:t>the </a:t>
            </a:r>
            <a:r>
              <a:rPr sz="1800" spc="15" dirty="0">
                <a:latin typeface="Times New Roman"/>
                <a:cs typeface="Times New Roman"/>
              </a:rPr>
              <a:t>viral </a:t>
            </a:r>
            <a:r>
              <a:rPr sz="1800" spc="-5" dirty="0">
                <a:latin typeface="Times New Roman"/>
                <a:cs typeface="Times New Roman"/>
              </a:rPr>
              <a:t>genome, </a:t>
            </a:r>
            <a:r>
              <a:rPr sz="1800" spc="10" dirty="0">
                <a:latin typeface="Times New Roman"/>
                <a:cs typeface="Times New Roman"/>
              </a:rPr>
              <a:t>potentially </a:t>
            </a:r>
            <a:r>
              <a:rPr sz="1800" spc="5" dirty="0">
                <a:latin typeface="Times New Roman"/>
                <a:cs typeface="Times New Roman"/>
              </a:rPr>
              <a:t>yielding </a:t>
            </a:r>
            <a:r>
              <a:rPr sz="1800" spc="-5" dirty="0">
                <a:latin typeface="Times New Roman"/>
                <a:cs typeface="Times New Roman"/>
              </a:rPr>
              <a:t>safer </a:t>
            </a:r>
            <a:r>
              <a:rPr sz="1800" spc="20" dirty="0">
                <a:latin typeface="Times New Roman"/>
                <a:cs typeface="Times New Roman"/>
              </a:rPr>
              <a:t>and 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cheaper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vaccine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candidates.</a:t>
            </a:r>
            <a:endParaRPr sz="1800">
              <a:latin typeface="Times New Roman"/>
              <a:cs typeface="Times New Roman"/>
            </a:endParaRPr>
          </a:p>
          <a:p>
            <a:pPr marL="297815" indent="-285750" algn="just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298450" algn="l"/>
              </a:tabLst>
            </a:pPr>
            <a:r>
              <a:rPr sz="1800" spc="-65" dirty="0">
                <a:latin typeface="Times New Roman"/>
                <a:cs typeface="Times New Roman"/>
              </a:rPr>
              <a:t>A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handful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prophylactic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VLP-based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vaccines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is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currently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commercialized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worldwide:</a:t>
            </a:r>
            <a:endParaRPr sz="18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65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400" dirty="0">
                <a:latin typeface="Times New Roman"/>
                <a:cs typeface="Times New Roman"/>
              </a:rPr>
              <a:t>GlaxoSmithKline's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Engerix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(hepatitis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75" dirty="0">
                <a:latin typeface="Times New Roman"/>
                <a:cs typeface="Times New Roman"/>
              </a:rPr>
              <a:t>B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virus)</a:t>
            </a:r>
            <a:endParaRPr sz="14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35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400" spc="15" dirty="0">
                <a:latin typeface="Times New Roman"/>
                <a:cs typeface="Times New Roman"/>
              </a:rPr>
              <a:t>Cervarix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(human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papillomavirus),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Merck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Co.,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Inc.'s</a:t>
            </a:r>
            <a:endParaRPr sz="14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30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400" spc="-15" dirty="0">
                <a:latin typeface="Times New Roman"/>
                <a:cs typeface="Times New Roman"/>
              </a:rPr>
              <a:t>Recombivax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HB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(hepatitis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75" dirty="0">
                <a:latin typeface="Times New Roman"/>
                <a:cs typeface="Times New Roman"/>
              </a:rPr>
              <a:t>B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virus)</a:t>
            </a:r>
            <a:endParaRPr sz="14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35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400" spc="15" dirty="0">
                <a:latin typeface="Times New Roman"/>
                <a:cs typeface="Times New Roman"/>
              </a:rPr>
              <a:t>Gardasil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(human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papillomavirus).</a:t>
            </a:r>
            <a:endParaRPr sz="14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35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400" dirty="0">
                <a:latin typeface="Times New Roman"/>
                <a:cs typeface="Times New Roman"/>
              </a:rPr>
              <a:t>Influenza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vaccine</a:t>
            </a:r>
            <a:endParaRPr sz="1400">
              <a:latin typeface="Times New Roman"/>
              <a:cs typeface="Times New Roman"/>
            </a:endParaRPr>
          </a:p>
          <a:p>
            <a:pPr marL="241300" indent="-229235" algn="just">
              <a:lnSpc>
                <a:spcPct val="100000"/>
              </a:lnSpc>
              <a:spcBef>
                <a:spcPts val="750"/>
              </a:spcBef>
              <a:buFont typeface="Wingdings"/>
              <a:buChar char=""/>
              <a:tabLst>
                <a:tab pos="241935" algn="l"/>
              </a:tabLst>
            </a:pPr>
            <a:r>
              <a:rPr sz="1800" spc="50" dirty="0">
                <a:latin typeface="Times New Roman"/>
                <a:cs typeface="Times New Roman"/>
              </a:rPr>
              <a:t>They</a:t>
            </a:r>
            <a:r>
              <a:rPr sz="1800" spc="20" dirty="0">
                <a:latin typeface="Times New Roman"/>
                <a:cs typeface="Times New Roman"/>
              </a:rPr>
              <a:t> are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mainly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produced </a:t>
            </a:r>
            <a:r>
              <a:rPr sz="1800" spc="-15" dirty="0">
                <a:latin typeface="Times New Roman"/>
                <a:cs typeface="Times New Roman"/>
              </a:rPr>
              <a:t>by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baculovirus</a:t>
            </a:r>
            <a:r>
              <a:rPr sz="1800" spc="10" dirty="0">
                <a:solidFill>
                  <a:srgbClr val="00AF50"/>
                </a:solidFill>
                <a:latin typeface="Times New Roman"/>
                <a:cs typeface="Times New Roman"/>
              </a:rPr>
              <a:t> expression</a:t>
            </a:r>
            <a:r>
              <a:rPr sz="1800" spc="5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00AF50"/>
                </a:solidFill>
                <a:latin typeface="Times New Roman"/>
                <a:cs typeface="Times New Roman"/>
              </a:rPr>
              <a:t>vector</a:t>
            </a:r>
            <a:r>
              <a:rPr sz="1800" spc="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15" dirty="0">
                <a:solidFill>
                  <a:srgbClr val="00AF50"/>
                </a:solidFill>
                <a:latin typeface="Times New Roman"/>
                <a:cs typeface="Times New Roman"/>
              </a:rPr>
              <a:t>system</a:t>
            </a:r>
            <a:r>
              <a:rPr sz="1800" spc="2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(BEVS)/</a:t>
            </a:r>
            <a:r>
              <a:rPr sz="1800" spc="10" dirty="0">
                <a:solidFill>
                  <a:srgbClr val="00AF50"/>
                </a:solidFill>
                <a:latin typeface="Times New Roman"/>
                <a:cs typeface="Times New Roman"/>
              </a:rPr>
              <a:t>insect</a:t>
            </a:r>
            <a:r>
              <a:rPr sz="1800" spc="6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00AF50"/>
                </a:solidFill>
                <a:latin typeface="Times New Roman"/>
                <a:cs typeface="Times New Roman"/>
              </a:rPr>
              <a:t>cell</a:t>
            </a:r>
            <a:r>
              <a:rPr sz="1800" spc="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00AF50"/>
                </a:solidFill>
                <a:latin typeface="Times New Roman"/>
                <a:cs typeface="Times New Roman"/>
              </a:rPr>
              <a:t>system.</a:t>
            </a:r>
            <a:endParaRPr sz="180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ts val="1939"/>
              </a:lnSpc>
              <a:spcBef>
                <a:spcPts val="1030"/>
              </a:spcBef>
              <a:buFont typeface="Wingdings"/>
              <a:buChar char=""/>
              <a:tabLst>
                <a:tab pos="241935" algn="l"/>
              </a:tabLst>
            </a:pPr>
            <a:r>
              <a:rPr sz="1800" spc="5" dirty="0">
                <a:latin typeface="Times New Roman"/>
                <a:cs typeface="Times New Roman"/>
              </a:rPr>
              <a:t>Currently,</a:t>
            </a:r>
            <a:r>
              <a:rPr sz="1800" spc="10" dirty="0">
                <a:latin typeface="Times New Roman"/>
                <a:cs typeface="Times New Roman"/>
              </a:rPr>
              <a:t> VLPs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has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been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recognized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45" dirty="0">
                <a:latin typeface="Times New Roman"/>
                <a:cs typeface="Times New Roman"/>
              </a:rPr>
              <a:t>the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most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promising</a:t>
            </a:r>
            <a:r>
              <a:rPr sz="1800" spc="20" dirty="0">
                <a:latin typeface="Times New Roman"/>
                <a:cs typeface="Times New Roman"/>
              </a:rPr>
              <a:t> and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extensively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studied 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molecular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carriers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or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nanoparticles,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for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variety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applications.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202179" y="4527778"/>
            <a:ext cx="6743700" cy="2330450"/>
            <a:chOff x="2202179" y="4527778"/>
            <a:chExt cx="6743700" cy="23304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2179" y="4527778"/>
              <a:ext cx="6743700" cy="233021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97251" y="4722876"/>
              <a:ext cx="6173724" cy="19949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5780" y="379475"/>
            <a:ext cx="5473065" cy="6478905"/>
          </a:xfrm>
          <a:custGeom>
            <a:avLst/>
            <a:gdLst/>
            <a:ahLst/>
            <a:cxnLst/>
            <a:rect l="l" t="t" r="r" b="b"/>
            <a:pathLst>
              <a:path w="5473065" h="6478905">
                <a:moveTo>
                  <a:pt x="0" y="6478524"/>
                </a:moveTo>
                <a:lnTo>
                  <a:pt x="5472684" y="6478524"/>
                </a:lnTo>
                <a:lnTo>
                  <a:pt x="5472684" y="0"/>
                </a:lnTo>
                <a:lnTo>
                  <a:pt x="0" y="0"/>
                </a:lnTo>
                <a:lnTo>
                  <a:pt x="0" y="6478524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4519" y="362788"/>
            <a:ext cx="248729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u="none" spc="35" dirty="0"/>
              <a:t>12.</a:t>
            </a:r>
            <a:r>
              <a:rPr u="none" spc="-20" dirty="0"/>
              <a:t> </a:t>
            </a:r>
            <a:r>
              <a:rPr u="none" spc="35" dirty="0"/>
              <a:t>Dendritic</a:t>
            </a:r>
            <a:r>
              <a:rPr u="none" spc="5" dirty="0"/>
              <a:t> </a:t>
            </a:r>
            <a:r>
              <a:rPr u="none" spc="15" dirty="0"/>
              <a:t>vaccines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4519" y="770382"/>
            <a:ext cx="5316220" cy="229552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40665" marR="7620" indent="-228600" algn="just">
              <a:lnSpc>
                <a:spcPts val="1939"/>
              </a:lnSpc>
              <a:spcBef>
                <a:spcPts val="34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0" dirty="0">
                <a:latin typeface="Times New Roman"/>
                <a:cs typeface="Times New Roman"/>
              </a:rPr>
              <a:t>Dendritic </a:t>
            </a:r>
            <a:r>
              <a:rPr sz="1800" spc="-15" dirty="0">
                <a:latin typeface="Times New Roman"/>
                <a:cs typeface="Times New Roman"/>
              </a:rPr>
              <a:t>cells </a:t>
            </a:r>
            <a:r>
              <a:rPr sz="1800" spc="-20" dirty="0">
                <a:latin typeface="Times New Roman"/>
                <a:cs typeface="Times New Roman"/>
              </a:rPr>
              <a:t>(DCs) </a:t>
            </a:r>
            <a:r>
              <a:rPr sz="1800" spc="20" dirty="0">
                <a:latin typeface="Times New Roman"/>
                <a:cs typeface="Times New Roman"/>
              </a:rPr>
              <a:t>are </a:t>
            </a:r>
            <a:r>
              <a:rPr sz="1800" spc="-10" dirty="0">
                <a:latin typeface="Times New Roman"/>
                <a:cs typeface="Times New Roman"/>
              </a:rPr>
              <a:t>powerful </a:t>
            </a:r>
            <a:r>
              <a:rPr sz="1800" spc="30" dirty="0">
                <a:latin typeface="Times New Roman"/>
                <a:cs typeface="Times New Roman"/>
              </a:rPr>
              <a:t>antigen presenting 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cells</a:t>
            </a:r>
            <a:r>
              <a:rPr sz="1800" spc="-10" dirty="0">
                <a:latin typeface="Times New Roman"/>
                <a:cs typeface="Times New Roman"/>
              </a:rPr>
              <a:t> for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45" dirty="0">
                <a:latin typeface="Times New Roman"/>
                <a:cs typeface="Times New Roman"/>
              </a:rPr>
              <a:t>the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induction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of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antigen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Times New Roman"/>
                <a:cs typeface="Times New Roman"/>
              </a:rPr>
              <a:t>specific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190" dirty="0">
                <a:latin typeface="Times New Roman"/>
                <a:cs typeface="Times New Roman"/>
              </a:rPr>
              <a:t>T </a:t>
            </a:r>
            <a:r>
              <a:rPr sz="1800" spc="-20" dirty="0">
                <a:latin typeface="Times New Roman"/>
                <a:cs typeface="Times New Roman"/>
              </a:rPr>
              <a:t>cell 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response.</a:t>
            </a:r>
            <a:endParaRPr sz="1800">
              <a:latin typeface="Times New Roman"/>
              <a:cs typeface="Times New Roman"/>
            </a:endParaRPr>
          </a:p>
          <a:p>
            <a:pPr marL="241300" indent="-228600" algn="just">
              <a:lnSpc>
                <a:spcPts val="2055"/>
              </a:lnSpc>
              <a:spcBef>
                <a:spcPts val="76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10" dirty="0">
                <a:latin typeface="Times New Roman"/>
                <a:cs typeface="Times New Roman"/>
              </a:rPr>
              <a:t>DC</a:t>
            </a:r>
            <a:r>
              <a:rPr sz="1800" spc="12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vaccine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has</a:t>
            </a:r>
            <a:r>
              <a:rPr sz="1800" spc="1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been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introduced</a:t>
            </a:r>
            <a:r>
              <a:rPr sz="1800" spc="1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as</a:t>
            </a:r>
            <a:r>
              <a:rPr sz="1800" spc="11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a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new</a:t>
            </a:r>
            <a:r>
              <a:rPr sz="1800" spc="12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therapeutic</a:t>
            </a:r>
            <a:endParaRPr sz="1800">
              <a:latin typeface="Times New Roman"/>
              <a:cs typeface="Times New Roman"/>
            </a:endParaRPr>
          </a:p>
          <a:p>
            <a:pPr marL="240665" algn="just">
              <a:lnSpc>
                <a:spcPts val="2055"/>
              </a:lnSpc>
            </a:pPr>
            <a:r>
              <a:rPr sz="1800" spc="55" dirty="0">
                <a:latin typeface="Times New Roman"/>
                <a:cs typeface="Times New Roman"/>
              </a:rPr>
              <a:t>strategy</a:t>
            </a:r>
            <a:r>
              <a:rPr sz="1800" spc="5" dirty="0">
                <a:latin typeface="Times New Roman"/>
                <a:cs typeface="Times New Roman"/>
              </a:rPr>
              <a:t> in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cancer </a:t>
            </a:r>
            <a:r>
              <a:rPr sz="1800" spc="5" dirty="0">
                <a:latin typeface="Times New Roman"/>
                <a:cs typeface="Times New Roman"/>
              </a:rPr>
              <a:t>patients.</a:t>
            </a:r>
            <a:endParaRPr sz="1800">
              <a:latin typeface="Times New Roman"/>
              <a:cs typeface="Times New Roman"/>
            </a:endParaRPr>
          </a:p>
          <a:p>
            <a:pPr marL="241300" indent="-228600" algn="just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35" dirty="0">
                <a:latin typeface="Times New Roman"/>
                <a:cs typeface="Times New Roman"/>
              </a:rPr>
              <a:t>Two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approaches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are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Times New Roman"/>
                <a:cs typeface="Times New Roman"/>
              </a:rPr>
              <a:t>employed:</a:t>
            </a:r>
            <a:endParaRPr sz="1800">
              <a:latin typeface="Times New Roman"/>
              <a:cs typeface="Times New Roman"/>
            </a:endParaRPr>
          </a:p>
          <a:p>
            <a:pPr marL="697865" marR="5715" lvl="1" indent="-228600" algn="just">
              <a:lnSpc>
                <a:spcPts val="1730"/>
              </a:lnSpc>
              <a:spcBef>
                <a:spcPts val="535"/>
              </a:spcBef>
              <a:buFont typeface="Wingdings"/>
              <a:buChar char=""/>
              <a:tabLst>
                <a:tab pos="698500" algn="l"/>
              </a:tabLst>
            </a:pPr>
            <a:r>
              <a:rPr sz="1600" spc="20" dirty="0">
                <a:latin typeface="Times New Roman"/>
                <a:cs typeface="Times New Roman"/>
              </a:rPr>
              <a:t>Direct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targeting/stimulating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DCs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i="1" spc="-20" dirty="0">
                <a:solidFill>
                  <a:srgbClr val="00AF50"/>
                </a:solidFill>
                <a:latin typeface="Times New Roman"/>
                <a:cs typeface="Times New Roman"/>
              </a:rPr>
              <a:t>in</a:t>
            </a:r>
            <a:r>
              <a:rPr sz="1600" i="1" spc="-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i="1" spc="-35" dirty="0">
                <a:solidFill>
                  <a:srgbClr val="00AF50"/>
                </a:solidFill>
                <a:latin typeface="Times New Roman"/>
                <a:cs typeface="Times New Roman"/>
              </a:rPr>
              <a:t>vivo</a:t>
            </a:r>
            <a:r>
              <a:rPr sz="1600" i="1" spc="-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accentuate</a:t>
            </a:r>
            <a:r>
              <a:rPr sz="1600" spc="204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their</a:t>
            </a:r>
            <a:r>
              <a:rPr sz="1600" spc="13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anticancer</a:t>
            </a:r>
            <a:r>
              <a:rPr sz="1600" spc="17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phenotype</a:t>
            </a:r>
            <a:r>
              <a:rPr sz="1600" spc="190" dirty="0">
                <a:latin typeface="Times New Roman"/>
                <a:cs typeface="Times New Roman"/>
              </a:rPr>
              <a:t> </a:t>
            </a:r>
            <a:r>
              <a:rPr sz="1650" b="1" i="1" spc="25" dirty="0">
                <a:latin typeface="Times New Roman"/>
                <a:cs typeface="Times New Roman"/>
              </a:rPr>
              <a:t>(not</a:t>
            </a:r>
            <a:r>
              <a:rPr sz="1650" b="1" i="1" spc="105" dirty="0">
                <a:latin typeface="Times New Roman"/>
                <a:cs typeface="Times New Roman"/>
              </a:rPr>
              <a:t> </a:t>
            </a:r>
            <a:r>
              <a:rPr sz="1650" b="1" i="1" spc="20" dirty="0">
                <a:latin typeface="Times New Roman"/>
                <a:cs typeface="Times New Roman"/>
              </a:rPr>
              <a:t>very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240665">
              <a:lnSpc>
                <a:spcPct val="100000"/>
              </a:lnSpc>
              <a:spcBef>
                <a:spcPts val="439"/>
              </a:spcBef>
            </a:pPr>
            <a:r>
              <a:rPr spc="-10" dirty="0"/>
              <a:t>successful).</a:t>
            </a:r>
          </a:p>
          <a:p>
            <a:pPr marL="241300" marR="5080" indent="-228600" algn="just">
              <a:lnSpc>
                <a:spcPts val="1730"/>
              </a:lnSpc>
              <a:spcBef>
                <a:spcPts val="505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b="0" i="0" spc="5" dirty="0">
                <a:latin typeface="Times New Roman"/>
                <a:cs typeface="Times New Roman"/>
              </a:rPr>
              <a:t>Stimulation </a:t>
            </a:r>
            <a:r>
              <a:rPr sz="1600" b="0" i="0" spc="-50" dirty="0">
                <a:latin typeface="Times New Roman"/>
                <a:cs typeface="Times New Roman"/>
              </a:rPr>
              <a:t>of</a:t>
            </a:r>
            <a:r>
              <a:rPr sz="1600" b="0" i="0" spc="-4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 </a:t>
            </a:r>
            <a:r>
              <a:rPr sz="1600" b="0" i="0" spc="5" dirty="0">
                <a:latin typeface="Times New Roman"/>
                <a:cs typeface="Times New Roman"/>
              </a:rPr>
              <a:t>DCs </a:t>
            </a:r>
            <a:r>
              <a:rPr sz="1600" b="0" spc="-50" dirty="0">
                <a:solidFill>
                  <a:srgbClr val="00AF50"/>
                </a:solidFill>
                <a:latin typeface="Times New Roman"/>
                <a:cs typeface="Times New Roman"/>
              </a:rPr>
              <a:t>ex </a:t>
            </a:r>
            <a:r>
              <a:rPr sz="1600" b="0" spc="-30" dirty="0">
                <a:solidFill>
                  <a:srgbClr val="00AF50"/>
                </a:solidFill>
                <a:latin typeface="Times New Roman"/>
                <a:cs typeface="Times New Roman"/>
              </a:rPr>
              <a:t>vivo </a:t>
            </a:r>
            <a:r>
              <a:rPr sz="1600" b="0" i="0" spc="15" dirty="0">
                <a:latin typeface="Times New Roman"/>
                <a:cs typeface="Times New Roman"/>
              </a:rPr>
              <a:t>and </a:t>
            </a:r>
            <a:r>
              <a:rPr sz="1600" b="0" i="0" dirty="0">
                <a:latin typeface="Times New Roman"/>
                <a:cs typeface="Times New Roman"/>
              </a:rPr>
              <a:t>infusing </a:t>
            </a:r>
            <a:r>
              <a:rPr sz="1600" b="0" i="0" spc="25" dirty="0">
                <a:latin typeface="Times New Roman"/>
                <a:cs typeface="Times New Roman"/>
              </a:rPr>
              <a:t>them </a:t>
            </a:r>
            <a:r>
              <a:rPr sz="1600" b="0" i="0" spc="-20" dirty="0">
                <a:latin typeface="Times New Roman"/>
                <a:cs typeface="Times New Roman"/>
              </a:rPr>
              <a:t>back </a:t>
            </a:r>
            <a:r>
              <a:rPr sz="1600" b="0" i="0" spc="-15" dirty="0">
                <a:latin typeface="Times New Roman"/>
                <a:cs typeface="Times New Roman"/>
              </a:rPr>
              <a:t> </a:t>
            </a:r>
            <a:r>
              <a:rPr sz="1600" b="0" i="0" spc="25" dirty="0">
                <a:latin typeface="Times New Roman"/>
                <a:cs typeface="Times New Roman"/>
              </a:rPr>
              <a:t>into</a:t>
            </a:r>
            <a:r>
              <a:rPr sz="1600" b="0" i="0" spc="30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</a:t>
            </a:r>
            <a:r>
              <a:rPr sz="1600" b="0" i="0" spc="40" dirty="0">
                <a:latin typeface="Times New Roman"/>
                <a:cs typeface="Times New Roman"/>
              </a:rPr>
              <a:t> </a:t>
            </a:r>
            <a:r>
              <a:rPr sz="1600" b="0" i="0" spc="30" dirty="0">
                <a:latin typeface="Times New Roman"/>
                <a:cs typeface="Times New Roman"/>
              </a:rPr>
              <a:t>host</a:t>
            </a:r>
            <a:r>
              <a:rPr sz="1600" b="0" i="0" spc="35" dirty="0">
                <a:latin typeface="Times New Roman"/>
                <a:cs typeface="Times New Roman"/>
              </a:rPr>
              <a:t> </a:t>
            </a:r>
            <a:r>
              <a:rPr sz="1600" b="0" i="0" spc="-10" dirty="0">
                <a:latin typeface="Times New Roman"/>
                <a:cs typeface="Times New Roman"/>
              </a:rPr>
              <a:t>for</a:t>
            </a:r>
            <a:r>
              <a:rPr sz="1600" b="0" i="0" spc="-5" dirty="0">
                <a:latin typeface="Times New Roman"/>
                <a:cs typeface="Times New Roman"/>
              </a:rPr>
              <a:t> </a:t>
            </a:r>
            <a:r>
              <a:rPr sz="1600" b="0" i="0" spc="30" dirty="0">
                <a:latin typeface="Times New Roman"/>
                <a:cs typeface="Times New Roman"/>
              </a:rPr>
              <a:t>carrying</a:t>
            </a:r>
            <a:r>
              <a:rPr sz="1600" b="0" i="0" spc="35" dirty="0">
                <a:latin typeface="Times New Roman"/>
                <a:cs typeface="Times New Roman"/>
              </a:rPr>
              <a:t> </a:t>
            </a:r>
            <a:r>
              <a:rPr sz="1600" b="0" i="0" spc="30" dirty="0">
                <a:latin typeface="Times New Roman"/>
                <a:cs typeface="Times New Roman"/>
              </a:rPr>
              <a:t>out</a:t>
            </a:r>
            <a:r>
              <a:rPr sz="1600" b="0" i="0" spc="35" dirty="0">
                <a:latin typeface="Times New Roman"/>
                <a:cs typeface="Times New Roman"/>
              </a:rPr>
              <a:t> </a:t>
            </a:r>
            <a:r>
              <a:rPr sz="1600" b="0" i="0" spc="10" dirty="0">
                <a:latin typeface="Times New Roman"/>
                <a:cs typeface="Times New Roman"/>
              </a:rPr>
              <a:t>anticancer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-15" dirty="0">
                <a:latin typeface="Times New Roman"/>
                <a:cs typeface="Times New Roman"/>
              </a:rPr>
              <a:t>effector </a:t>
            </a:r>
            <a:r>
              <a:rPr sz="1600" b="0" i="0" spc="-10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function.</a:t>
            </a:r>
            <a:endParaRPr sz="1600">
              <a:latin typeface="Times New Roman"/>
              <a:cs typeface="Times New Roman"/>
            </a:endParaRPr>
          </a:p>
          <a:p>
            <a:pPr marL="469900" marR="72390">
              <a:lnSpc>
                <a:spcPct val="90000"/>
              </a:lnSpc>
              <a:spcBef>
                <a:spcPts val="475"/>
              </a:spcBef>
            </a:pPr>
            <a:r>
              <a:rPr sz="1600" b="0" i="0" spc="-45" dirty="0">
                <a:latin typeface="Times New Roman"/>
                <a:cs typeface="Times New Roman"/>
              </a:rPr>
              <a:t>DCs’</a:t>
            </a:r>
            <a:r>
              <a:rPr sz="1600" b="0" i="0" dirty="0">
                <a:latin typeface="Times New Roman"/>
                <a:cs typeface="Times New Roman"/>
              </a:rPr>
              <a:t> </a:t>
            </a:r>
            <a:r>
              <a:rPr sz="1600" b="0" i="0" spc="25" dirty="0">
                <a:latin typeface="Times New Roman"/>
                <a:cs typeface="Times New Roman"/>
              </a:rPr>
              <a:t>precursors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spc="15" dirty="0">
                <a:latin typeface="Times New Roman"/>
                <a:cs typeface="Times New Roman"/>
              </a:rPr>
              <a:t>are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isolated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from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20" dirty="0">
                <a:latin typeface="Times New Roman"/>
                <a:cs typeface="Times New Roman"/>
              </a:rPr>
              <a:t>patient </a:t>
            </a:r>
            <a:r>
              <a:rPr sz="1600" b="0" i="0" spc="25" dirty="0">
                <a:latin typeface="Times New Roman"/>
                <a:cs typeface="Times New Roman"/>
              </a:rPr>
              <a:t> </a:t>
            </a:r>
            <a:r>
              <a:rPr sz="1600" b="0" i="0" spc="45" dirty="0">
                <a:latin typeface="Times New Roman"/>
                <a:cs typeface="Times New Roman"/>
              </a:rPr>
              <a:t>through </a:t>
            </a:r>
            <a:r>
              <a:rPr sz="1600" b="0" i="0" dirty="0">
                <a:solidFill>
                  <a:srgbClr val="00AF50"/>
                </a:solidFill>
                <a:latin typeface="Times New Roman"/>
                <a:cs typeface="Times New Roman"/>
              </a:rPr>
              <a:t>leukapheresis </a:t>
            </a:r>
            <a:r>
              <a:rPr sz="1600" b="0" i="0" spc="15" dirty="0">
                <a:latin typeface="Times New Roman"/>
                <a:cs typeface="Times New Roman"/>
              </a:rPr>
              <a:t>and </a:t>
            </a:r>
            <a:r>
              <a:rPr sz="1600" b="0" i="0" spc="10" dirty="0">
                <a:latin typeface="Times New Roman"/>
                <a:cs typeface="Times New Roman"/>
              </a:rPr>
              <a:t>after 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30" dirty="0">
                <a:latin typeface="Times New Roman"/>
                <a:cs typeface="Times New Roman"/>
              </a:rPr>
              <a:t>maturation/stimulation</a:t>
            </a:r>
            <a:r>
              <a:rPr sz="1600" b="0" i="0" spc="-10" dirty="0">
                <a:latin typeface="Times New Roman"/>
                <a:cs typeface="Times New Roman"/>
              </a:rPr>
              <a:t> </a:t>
            </a:r>
            <a:r>
              <a:rPr sz="1600" b="0" i="0" spc="-55" dirty="0">
                <a:latin typeface="Times New Roman"/>
                <a:cs typeface="Times New Roman"/>
              </a:rPr>
              <a:t>of</a:t>
            </a:r>
            <a:r>
              <a:rPr sz="1600" b="0" i="0" spc="30" dirty="0">
                <a:latin typeface="Times New Roman"/>
                <a:cs typeface="Times New Roman"/>
              </a:rPr>
              <a:t> </a:t>
            </a:r>
            <a:r>
              <a:rPr sz="1600" b="0" i="0" spc="15" dirty="0">
                <a:latin typeface="Times New Roman"/>
                <a:cs typeface="Times New Roman"/>
              </a:rPr>
              <a:t>these</a:t>
            </a:r>
            <a:r>
              <a:rPr sz="1600" b="0" i="0" spc="25" dirty="0">
                <a:latin typeface="Times New Roman"/>
                <a:cs typeface="Times New Roman"/>
              </a:rPr>
              <a:t> precursors</a:t>
            </a:r>
            <a:r>
              <a:rPr sz="1600" b="0" i="0" spc="45" dirty="0">
                <a:latin typeface="Times New Roman"/>
                <a:cs typeface="Times New Roman"/>
              </a:rPr>
              <a:t> </a:t>
            </a:r>
            <a:r>
              <a:rPr sz="1600" b="0" spc="-60" dirty="0">
                <a:solidFill>
                  <a:srgbClr val="00AF50"/>
                </a:solidFill>
                <a:latin typeface="Times New Roman"/>
                <a:cs typeface="Times New Roman"/>
              </a:rPr>
              <a:t>ex</a:t>
            </a:r>
            <a:r>
              <a:rPr sz="1600" b="0" spc="-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0" spc="-35" dirty="0">
                <a:solidFill>
                  <a:srgbClr val="00AF50"/>
                </a:solidFill>
                <a:latin typeface="Times New Roman"/>
                <a:cs typeface="Times New Roman"/>
              </a:rPr>
              <a:t>vivo</a:t>
            </a:r>
            <a:r>
              <a:rPr sz="1600" b="0" i="0" spc="-35" dirty="0">
                <a:latin typeface="Times New Roman"/>
                <a:cs typeface="Times New Roman"/>
              </a:rPr>
              <a:t>, </a:t>
            </a:r>
            <a:r>
              <a:rPr sz="1600" b="0" i="0" spc="-30" dirty="0">
                <a:latin typeface="Times New Roman"/>
                <a:cs typeface="Times New Roman"/>
              </a:rPr>
              <a:t> fully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spc="20" dirty="0">
                <a:latin typeface="Times New Roman"/>
                <a:cs typeface="Times New Roman"/>
              </a:rPr>
              <a:t>mature</a:t>
            </a:r>
            <a:r>
              <a:rPr sz="1600" b="0" i="0" dirty="0">
                <a:latin typeface="Times New Roman"/>
                <a:cs typeface="Times New Roman"/>
              </a:rPr>
              <a:t> </a:t>
            </a:r>
            <a:r>
              <a:rPr sz="1600" b="0" i="0" spc="5" dirty="0">
                <a:latin typeface="Times New Roman"/>
                <a:cs typeface="Times New Roman"/>
              </a:rPr>
              <a:t>DCs </a:t>
            </a:r>
            <a:r>
              <a:rPr sz="1600" b="0" i="0" spc="15" dirty="0">
                <a:latin typeface="Times New Roman"/>
                <a:cs typeface="Times New Roman"/>
              </a:rPr>
              <a:t>are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dirty="0">
                <a:latin typeface="Times New Roman"/>
                <a:cs typeface="Times New Roman"/>
              </a:rPr>
              <a:t>injected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-20" dirty="0">
                <a:latin typeface="Times New Roman"/>
                <a:cs typeface="Times New Roman"/>
              </a:rPr>
              <a:t>back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20" dirty="0">
                <a:latin typeface="Times New Roman"/>
                <a:cs typeface="Times New Roman"/>
              </a:rPr>
              <a:t>into</a:t>
            </a:r>
            <a:r>
              <a:rPr sz="1600" b="0" i="0" spc="-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</a:t>
            </a:r>
            <a:r>
              <a:rPr sz="1600" b="0" i="0" spc="25" dirty="0">
                <a:latin typeface="Times New Roman"/>
                <a:cs typeface="Times New Roman"/>
              </a:rPr>
              <a:t> </a:t>
            </a:r>
            <a:r>
              <a:rPr sz="1600" b="0" i="0" spc="10" dirty="0">
                <a:latin typeface="Times New Roman"/>
                <a:cs typeface="Times New Roman"/>
              </a:rPr>
              <a:t>patient. 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25" dirty="0">
                <a:latin typeface="Times New Roman"/>
                <a:cs typeface="Times New Roman"/>
              </a:rPr>
              <a:t>Using</a:t>
            </a:r>
            <a:r>
              <a:rPr sz="1600" b="0" i="0" spc="-5" dirty="0">
                <a:latin typeface="Times New Roman"/>
                <a:cs typeface="Times New Roman"/>
              </a:rPr>
              <a:t> different </a:t>
            </a:r>
            <a:r>
              <a:rPr sz="1600" b="0" i="0" spc="-20" dirty="0">
                <a:latin typeface="Times New Roman"/>
                <a:cs typeface="Times New Roman"/>
              </a:rPr>
              <a:t>ways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dirty="0">
                <a:latin typeface="Times New Roman"/>
                <a:cs typeface="Times New Roman"/>
              </a:rPr>
              <a:t>such </a:t>
            </a:r>
            <a:r>
              <a:rPr sz="1600" b="0" i="0" spc="-35" dirty="0">
                <a:latin typeface="Times New Roman"/>
                <a:cs typeface="Times New Roman"/>
              </a:rPr>
              <a:t>as: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use </a:t>
            </a:r>
            <a:r>
              <a:rPr sz="1600" b="0" i="0" spc="-55" dirty="0">
                <a:latin typeface="Times New Roman"/>
                <a:cs typeface="Times New Roman"/>
              </a:rPr>
              <a:t>of</a:t>
            </a:r>
            <a:r>
              <a:rPr sz="1600" b="0" i="0" spc="50" dirty="0">
                <a:latin typeface="Times New Roman"/>
                <a:cs typeface="Times New Roman"/>
              </a:rPr>
              <a:t> </a:t>
            </a:r>
            <a:r>
              <a:rPr sz="1600" b="0" i="0" spc="-35" dirty="0">
                <a:latin typeface="Times New Roman"/>
                <a:cs typeface="Times New Roman"/>
              </a:rPr>
              <a:t>specific</a:t>
            </a:r>
            <a:r>
              <a:rPr sz="1600" b="0" i="0" spc="-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tumor- </a:t>
            </a:r>
            <a:r>
              <a:rPr sz="1600" b="0" i="0" spc="-385" dirty="0">
                <a:latin typeface="Times New Roman"/>
                <a:cs typeface="Times New Roman"/>
              </a:rPr>
              <a:t> </a:t>
            </a:r>
            <a:r>
              <a:rPr sz="1600" b="0" i="0" spc="-10" dirty="0">
                <a:latin typeface="Times New Roman"/>
                <a:cs typeface="Times New Roman"/>
              </a:rPr>
              <a:t>associated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25" dirty="0">
                <a:latin typeface="Times New Roman"/>
                <a:cs typeface="Times New Roman"/>
              </a:rPr>
              <a:t>antigens</a:t>
            </a:r>
            <a:r>
              <a:rPr sz="1600" b="0" i="0" dirty="0">
                <a:latin typeface="Times New Roman"/>
                <a:cs typeface="Times New Roman"/>
              </a:rPr>
              <a:t> </a:t>
            </a:r>
            <a:r>
              <a:rPr sz="1600" b="0" i="0" spc="-35" dirty="0">
                <a:latin typeface="Times New Roman"/>
                <a:cs typeface="Times New Roman"/>
              </a:rPr>
              <a:t>(TAAs),</a:t>
            </a:r>
            <a:r>
              <a:rPr sz="1600" b="0" i="0" spc="20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tumor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spc="-15" dirty="0">
                <a:latin typeface="Times New Roman"/>
                <a:cs typeface="Times New Roman"/>
              </a:rPr>
              <a:t>lysates,</a:t>
            </a:r>
            <a:r>
              <a:rPr sz="1600" b="0" i="0" spc="5" dirty="0">
                <a:latin typeface="Times New Roman"/>
                <a:cs typeface="Times New Roman"/>
              </a:rPr>
              <a:t> created </a:t>
            </a:r>
            <a:r>
              <a:rPr sz="1600" b="0" i="0" spc="10" dirty="0">
                <a:latin typeface="Times New Roman"/>
                <a:cs typeface="Times New Roman"/>
              </a:rPr>
              <a:t> </a:t>
            </a:r>
            <a:r>
              <a:rPr sz="1600" b="0" i="0" dirty="0">
                <a:latin typeface="Times New Roman"/>
                <a:cs typeface="Times New Roman"/>
              </a:rPr>
              <a:t>DC-cancer</a:t>
            </a:r>
            <a:r>
              <a:rPr sz="1600" b="0" i="0" spc="35" dirty="0">
                <a:latin typeface="Times New Roman"/>
                <a:cs typeface="Times New Roman"/>
              </a:rPr>
              <a:t> </a:t>
            </a:r>
            <a:r>
              <a:rPr sz="1600" b="0" i="0" spc="-20" dirty="0">
                <a:latin typeface="Times New Roman"/>
                <a:cs typeface="Times New Roman"/>
              </a:rPr>
              <a:t>cell</a:t>
            </a:r>
            <a:r>
              <a:rPr sz="1600" b="0" i="0" spc="20" dirty="0">
                <a:latin typeface="Times New Roman"/>
                <a:cs typeface="Times New Roman"/>
              </a:rPr>
              <a:t> </a:t>
            </a:r>
            <a:r>
              <a:rPr sz="1600" b="0" i="0" spc="-25" dirty="0">
                <a:latin typeface="Times New Roman"/>
                <a:cs typeface="Times New Roman"/>
              </a:rPr>
              <a:t>fusions,</a:t>
            </a:r>
            <a:r>
              <a:rPr sz="1600" b="0" i="0" spc="25" dirty="0">
                <a:latin typeface="Times New Roman"/>
                <a:cs typeface="Times New Roman"/>
              </a:rPr>
              <a:t> electroporation/transfection </a:t>
            </a:r>
            <a:r>
              <a:rPr sz="1600" b="0" i="0" spc="-385" dirty="0">
                <a:latin typeface="Times New Roman"/>
                <a:cs typeface="Times New Roman"/>
              </a:rPr>
              <a:t> </a:t>
            </a:r>
            <a:r>
              <a:rPr sz="1600" b="0" i="0" spc="-55" dirty="0">
                <a:latin typeface="Times New Roman"/>
                <a:cs typeface="Times New Roman"/>
              </a:rPr>
              <a:t>of</a:t>
            </a:r>
            <a:r>
              <a:rPr sz="1600" b="0" i="0" spc="20" dirty="0">
                <a:latin typeface="Times New Roman"/>
                <a:cs typeface="Times New Roman"/>
              </a:rPr>
              <a:t> </a:t>
            </a:r>
            <a:r>
              <a:rPr sz="1600" b="0" i="0" spc="5" dirty="0">
                <a:latin typeface="Times New Roman"/>
                <a:cs typeface="Times New Roman"/>
              </a:rPr>
              <a:t>DCs</a:t>
            </a:r>
            <a:r>
              <a:rPr sz="1600" b="0" i="0" dirty="0">
                <a:latin typeface="Times New Roman"/>
                <a:cs typeface="Times New Roman"/>
              </a:rPr>
              <a:t> </a:t>
            </a:r>
            <a:r>
              <a:rPr sz="1600" b="0" i="0" spc="25" dirty="0">
                <a:latin typeface="Times New Roman"/>
                <a:cs typeface="Times New Roman"/>
              </a:rPr>
              <a:t>with</a:t>
            </a:r>
            <a:r>
              <a:rPr sz="1600" b="0" i="0" spc="-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total</a:t>
            </a:r>
            <a:r>
              <a:rPr sz="1600" b="0" i="0" dirty="0">
                <a:latin typeface="Times New Roman"/>
                <a:cs typeface="Times New Roman"/>
              </a:rPr>
              <a:t> cancer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-20" dirty="0">
                <a:latin typeface="Times New Roman"/>
                <a:cs typeface="Times New Roman"/>
              </a:rPr>
              <a:t>cell-mRNA</a:t>
            </a:r>
            <a:r>
              <a:rPr sz="1600" b="0" i="0" spc="25" dirty="0">
                <a:latin typeface="Times New Roman"/>
                <a:cs typeface="Times New Roman"/>
              </a:rPr>
              <a:t> </a:t>
            </a:r>
            <a:r>
              <a:rPr sz="1600" b="0" i="0" spc="40" dirty="0">
                <a:latin typeface="Times New Roman"/>
                <a:cs typeface="Times New Roman"/>
              </a:rPr>
              <a:t>or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tumor </a:t>
            </a:r>
            <a:r>
              <a:rPr sz="1600" b="0" i="0" spc="40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derived</a:t>
            </a:r>
            <a:r>
              <a:rPr sz="1600" b="0" i="0" spc="-15" dirty="0">
                <a:latin typeface="Times New Roman"/>
                <a:cs typeface="Times New Roman"/>
              </a:rPr>
              <a:t> </a:t>
            </a:r>
            <a:r>
              <a:rPr sz="1600" b="0" i="0" spc="-5" dirty="0">
                <a:latin typeface="Times New Roman"/>
                <a:cs typeface="Times New Roman"/>
              </a:rPr>
              <a:t>exosomes</a:t>
            </a:r>
            <a:r>
              <a:rPr sz="1600" b="0" i="0" spc="35" dirty="0">
                <a:latin typeface="Times New Roman"/>
                <a:cs typeface="Times New Roman"/>
              </a:rPr>
              <a:t> </a:t>
            </a:r>
            <a:r>
              <a:rPr sz="1600" b="0" i="0" spc="30" dirty="0">
                <a:latin typeface="Times New Roman"/>
                <a:cs typeface="Times New Roman"/>
              </a:rPr>
              <a:t>(TDEs)</a:t>
            </a:r>
            <a:r>
              <a:rPr sz="1600" b="0" i="0" spc="20" dirty="0">
                <a:latin typeface="Times New Roman"/>
                <a:cs typeface="Times New Roman"/>
              </a:rPr>
              <a:t> </a:t>
            </a:r>
            <a:r>
              <a:rPr sz="1600" b="0" i="0" spc="-15" dirty="0">
                <a:latin typeface="Times New Roman"/>
                <a:cs typeface="Times New Roman"/>
              </a:rPr>
              <a:t>by</a:t>
            </a:r>
            <a:r>
              <a:rPr sz="1600" b="0" i="0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5" dirty="0">
                <a:latin typeface="Times New Roman"/>
                <a:cs typeface="Times New Roman"/>
              </a:rPr>
              <a:t>stimulation.</a:t>
            </a:r>
            <a:r>
              <a:rPr sz="1600" b="0" i="0" spc="-10" dirty="0">
                <a:latin typeface="Times New Roman"/>
                <a:cs typeface="Times New Roman"/>
              </a:rPr>
              <a:t> </a:t>
            </a:r>
            <a:r>
              <a:rPr sz="1600" b="0" i="0" spc="45" dirty="0">
                <a:latin typeface="Times New Roman"/>
                <a:cs typeface="Times New Roman"/>
              </a:rPr>
              <a:t>There </a:t>
            </a:r>
            <a:r>
              <a:rPr sz="1600" b="0" i="0" spc="-385" dirty="0">
                <a:latin typeface="Times New Roman"/>
                <a:cs typeface="Times New Roman"/>
              </a:rPr>
              <a:t> </a:t>
            </a:r>
            <a:r>
              <a:rPr sz="1600" b="0" i="0" spc="-10" dirty="0">
                <a:latin typeface="Times New Roman"/>
                <a:cs typeface="Times New Roman"/>
              </a:rPr>
              <a:t>is</a:t>
            </a:r>
            <a:r>
              <a:rPr sz="1600" b="0" i="0" spc="-5" dirty="0">
                <a:latin typeface="Times New Roman"/>
                <a:cs typeface="Times New Roman"/>
              </a:rPr>
              <a:t> </a:t>
            </a:r>
            <a:r>
              <a:rPr sz="1600" b="0" i="0" spc="-10" dirty="0">
                <a:latin typeface="Times New Roman"/>
                <a:cs typeface="Times New Roman"/>
              </a:rPr>
              <a:t>also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35" dirty="0">
                <a:latin typeface="Times New Roman"/>
                <a:cs typeface="Times New Roman"/>
              </a:rPr>
              <a:t>the</a:t>
            </a:r>
            <a:r>
              <a:rPr sz="1600" b="0" i="0" spc="5" dirty="0">
                <a:latin typeface="Times New Roman"/>
                <a:cs typeface="Times New Roman"/>
              </a:rPr>
              <a:t> </a:t>
            </a:r>
            <a:r>
              <a:rPr sz="1600" b="0" i="0" dirty="0">
                <a:latin typeface="Times New Roman"/>
                <a:cs typeface="Times New Roman"/>
              </a:rPr>
              <a:t>possibility</a:t>
            </a:r>
            <a:r>
              <a:rPr sz="1600" b="0" i="0" spc="-10" dirty="0">
                <a:latin typeface="Times New Roman"/>
                <a:cs typeface="Times New Roman"/>
              </a:rPr>
              <a:t> </a:t>
            </a:r>
            <a:r>
              <a:rPr sz="1600" b="0" i="0" spc="-55" dirty="0">
                <a:latin typeface="Times New Roman"/>
                <a:cs typeface="Times New Roman"/>
              </a:rPr>
              <a:t>of</a:t>
            </a:r>
            <a:r>
              <a:rPr sz="1600" b="0" i="0" spc="15" dirty="0">
                <a:latin typeface="Times New Roman"/>
                <a:cs typeface="Times New Roman"/>
              </a:rPr>
              <a:t> </a:t>
            </a:r>
            <a:r>
              <a:rPr sz="1600" b="0" i="0" spc="5" dirty="0">
                <a:latin typeface="Times New Roman"/>
                <a:cs typeface="Times New Roman"/>
              </a:rPr>
              <a:t>additional</a:t>
            </a:r>
            <a:r>
              <a:rPr sz="1600" b="0" i="0" spc="-10" dirty="0">
                <a:latin typeface="Times New Roman"/>
                <a:cs typeface="Times New Roman"/>
              </a:rPr>
              <a:t> </a:t>
            </a:r>
            <a:r>
              <a:rPr sz="1600" b="0" i="0" spc="10" dirty="0">
                <a:latin typeface="Times New Roman"/>
                <a:cs typeface="Times New Roman"/>
              </a:rPr>
              <a:t>co-stimulating</a:t>
            </a:r>
            <a:endParaRPr sz="1600">
              <a:latin typeface="Times New Roman"/>
              <a:cs typeface="Times New Roman"/>
            </a:endParaRPr>
          </a:p>
          <a:p>
            <a:pPr marL="469900" marR="941705">
              <a:lnSpc>
                <a:spcPts val="1730"/>
              </a:lnSpc>
              <a:spcBef>
                <a:spcPts val="25"/>
              </a:spcBef>
            </a:pPr>
            <a:r>
              <a:rPr sz="1600" b="0" i="0" spc="25" dirty="0">
                <a:latin typeface="Times New Roman"/>
                <a:cs typeface="Times New Roman"/>
              </a:rPr>
              <a:t>with </a:t>
            </a:r>
            <a:r>
              <a:rPr sz="1600" b="0" i="0" dirty="0">
                <a:latin typeface="Times New Roman"/>
                <a:cs typeface="Times New Roman"/>
              </a:rPr>
              <a:t>cytokine </a:t>
            </a:r>
            <a:r>
              <a:rPr sz="1600" b="0" i="0" spc="-35" dirty="0">
                <a:latin typeface="Times New Roman"/>
                <a:cs typeface="Times New Roman"/>
              </a:rPr>
              <a:t>“cocktails” </a:t>
            </a:r>
            <a:r>
              <a:rPr sz="1600" b="0" i="0" spc="40" dirty="0">
                <a:latin typeface="Times New Roman"/>
                <a:cs typeface="Times New Roman"/>
              </a:rPr>
              <a:t>to </a:t>
            </a:r>
            <a:r>
              <a:rPr sz="1600" b="0" i="0" spc="10" dirty="0">
                <a:latin typeface="Times New Roman"/>
                <a:cs typeface="Times New Roman"/>
              </a:rPr>
              <a:t>assure </a:t>
            </a:r>
            <a:r>
              <a:rPr sz="1600" b="0" i="0" spc="50" dirty="0">
                <a:latin typeface="Times New Roman"/>
                <a:cs typeface="Times New Roman"/>
              </a:rPr>
              <a:t>strong </a:t>
            </a:r>
            <a:r>
              <a:rPr sz="1600" b="0" i="0" spc="-385" dirty="0">
                <a:latin typeface="Times New Roman"/>
                <a:cs typeface="Times New Roman"/>
              </a:rPr>
              <a:t> </a:t>
            </a:r>
            <a:r>
              <a:rPr sz="1600" b="0" i="0" spc="20" dirty="0">
                <a:latin typeface="Times New Roman"/>
                <a:cs typeface="Times New Roman"/>
              </a:rPr>
              <a:t>maturation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09715" y="379475"/>
            <a:ext cx="5537200" cy="6478905"/>
          </a:xfrm>
          <a:custGeom>
            <a:avLst/>
            <a:gdLst/>
            <a:ahLst/>
            <a:cxnLst/>
            <a:rect l="l" t="t" r="r" b="b"/>
            <a:pathLst>
              <a:path w="5537200" h="6478905">
                <a:moveTo>
                  <a:pt x="0" y="6478524"/>
                </a:moveTo>
                <a:lnTo>
                  <a:pt x="5536692" y="6478524"/>
                </a:lnTo>
                <a:lnTo>
                  <a:pt x="5536692" y="0"/>
                </a:lnTo>
                <a:lnTo>
                  <a:pt x="0" y="0"/>
                </a:lnTo>
                <a:lnTo>
                  <a:pt x="0" y="6478524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02426" y="362788"/>
            <a:ext cx="256794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13.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25" dirty="0">
                <a:solidFill>
                  <a:srgbClr val="00AF50"/>
                </a:solidFill>
                <a:latin typeface="Times New Roman"/>
                <a:cs typeface="Times New Roman"/>
              </a:rPr>
              <a:t>Transgenic</a:t>
            </a: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AF50"/>
                </a:solidFill>
                <a:latin typeface="Times New Roman"/>
                <a:cs typeface="Times New Roman"/>
              </a:rPr>
              <a:t>animals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89726" y="778002"/>
            <a:ext cx="5379085" cy="322072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41300" marR="5080" indent="-228600" algn="just">
              <a:lnSpc>
                <a:spcPts val="1620"/>
              </a:lnSpc>
              <a:spcBef>
                <a:spcPts val="305"/>
              </a:spcBef>
              <a:buFont typeface="Wingdings"/>
              <a:buChar char=""/>
              <a:tabLst>
                <a:tab pos="241300" algn="l"/>
              </a:tabLst>
            </a:pPr>
            <a:r>
              <a:rPr sz="1500" spc="40" dirty="0">
                <a:latin typeface="Times New Roman"/>
                <a:cs typeface="Times New Roman"/>
              </a:rPr>
              <a:t>This</a:t>
            </a:r>
            <a:r>
              <a:rPr sz="1500" spc="4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is</a:t>
            </a:r>
            <a:r>
              <a:rPr sz="1500" spc="-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a</a:t>
            </a:r>
            <a:r>
              <a:rPr sz="1500" spc="-5" dirty="0">
                <a:latin typeface="Times New Roman"/>
                <a:cs typeface="Times New Roman"/>
              </a:rPr>
              <a:t> relatively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new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technology</a:t>
            </a:r>
            <a:r>
              <a:rPr sz="1500" spc="20" dirty="0">
                <a:latin typeface="Times New Roman"/>
                <a:cs typeface="Times New Roman"/>
              </a:rPr>
              <a:t> </a:t>
            </a:r>
            <a:r>
              <a:rPr sz="1500" spc="10" dirty="0">
                <a:latin typeface="Times New Roman"/>
                <a:cs typeface="Times New Roman"/>
              </a:rPr>
              <a:t>where</a:t>
            </a:r>
            <a:r>
              <a:rPr sz="1500" spc="1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DNA</a:t>
            </a:r>
            <a:r>
              <a:rPr sz="1500" spc="-5" dirty="0">
                <a:latin typeface="Times New Roman"/>
                <a:cs typeface="Times New Roman"/>
              </a:rPr>
              <a:t> </a:t>
            </a:r>
            <a:r>
              <a:rPr sz="1500" spc="-45" dirty="0">
                <a:latin typeface="Times New Roman"/>
                <a:cs typeface="Times New Roman"/>
              </a:rPr>
              <a:t>of</a:t>
            </a:r>
            <a:r>
              <a:rPr sz="1500" spc="61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a</a:t>
            </a:r>
            <a:r>
              <a:rPr sz="1500" spc="355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viral </a:t>
            </a:r>
            <a:r>
              <a:rPr sz="1500" spc="20" dirty="0">
                <a:latin typeface="Times New Roman"/>
                <a:cs typeface="Times New Roman"/>
              </a:rPr>
              <a:t> </a:t>
            </a:r>
            <a:r>
              <a:rPr sz="1500" spc="5" dirty="0">
                <a:latin typeface="Times New Roman"/>
                <a:cs typeface="Times New Roman"/>
              </a:rPr>
              <a:t>genome </a:t>
            </a:r>
            <a:r>
              <a:rPr sz="1500" spc="-10" dirty="0">
                <a:latin typeface="Times New Roman"/>
                <a:cs typeface="Times New Roman"/>
              </a:rPr>
              <a:t>(whole</a:t>
            </a:r>
            <a:r>
              <a:rPr sz="1500" spc="355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Times New Roman"/>
                <a:cs typeface="Times New Roman"/>
              </a:rPr>
              <a:t>or </a:t>
            </a:r>
            <a:r>
              <a:rPr sz="1500" spc="30" dirty="0">
                <a:latin typeface="Times New Roman"/>
                <a:cs typeface="Times New Roman"/>
              </a:rPr>
              <a:t>part) </a:t>
            </a:r>
            <a:r>
              <a:rPr sz="1500" spc="-10" dirty="0">
                <a:latin typeface="Times New Roman"/>
                <a:cs typeface="Times New Roman"/>
              </a:rPr>
              <a:t>is </a:t>
            </a:r>
            <a:r>
              <a:rPr sz="1500" spc="25" dirty="0">
                <a:latin typeface="Times New Roman"/>
                <a:cs typeface="Times New Roman"/>
              </a:rPr>
              <a:t>inserted </a:t>
            </a:r>
            <a:r>
              <a:rPr sz="1500" spc="10" dirty="0">
                <a:latin typeface="Times New Roman"/>
                <a:cs typeface="Times New Roman"/>
              </a:rPr>
              <a:t>in </a:t>
            </a:r>
            <a:r>
              <a:rPr sz="1500" spc="35" dirty="0">
                <a:latin typeface="Times New Roman"/>
                <a:cs typeface="Times New Roman"/>
              </a:rPr>
              <a:t>the </a:t>
            </a:r>
            <a:r>
              <a:rPr sz="1500" spc="25" dirty="0">
                <a:latin typeface="Times New Roman"/>
                <a:cs typeface="Times New Roman"/>
              </a:rPr>
              <a:t>transgenic </a:t>
            </a:r>
            <a:r>
              <a:rPr sz="1500" dirty="0">
                <a:latin typeface="Times New Roman"/>
                <a:cs typeface="Times New Roman"/>
              </a:rPr>
              <a:t>animal </a:t>
            </a:r>
            <a:r>
              <a:rPr sz="1500" spc="-20" dirty="0">
                <a:latin typeface="Times New Roman"/>
                <a:cs typeface="Times New Roman"/>
              </a:rPr>
              <a:t>cell </a:t>
            </a:r>
            <a:r>
              <a:rPr sz="1500" spc="-15" dirty="0">
                <a:latin typeface="Times New Roman"/>
                <a:cs typeface="Times New Roman"/>
              </a:rPr>
              <a:t> </a:t>
            </a:r>
            <a:r>
              <a:rPr sz="1500" spc="-30" dirty="0">
                <a:latin typeface="Times New Roman"/>
                <a:cs typeface="Times New Roman"/>
              </a:rPr>
              <a:t>(</a:t>
            </a:r>
            <a:r>
              <a:rPr sz="1500" i="1" spc="-30" dirty="0">
                <a:latin typeface="Times New Roman"/>
                <a:cs typeface="Times New Roman"/>
              </a:rPr>
              <a:t>in</a:t>
            </a:r>
            <a:r>
              <a:rPr sz="1500" i="1" spc="-25" dirty="0">
                <a:latin typeface="Times New Roman"/>
                <a:cs typeface="Times New Roman"/>
              </a:rPr>
              <a:t> </a:t>
            </a:r>
            <a:r>
              <a:rPr sz="1500" i="1" spc="-45" dirty="0">
                <a:latin typeface="Times New Roman"/>
                <a:cs typeface="Times New Roman"/>
              </a:rPr>
              <a:t>situ</a:t>
            </a:r>
            <a:r>
              <a:rPr sz="1500" spc="-45" dirty="0">
                <a:latin typeface="Times New Roman"/>
                <a:cs typeface="Times New Roman"/>
              </a:rPr>
              <a:t>).</a:t>
            </a:r>
            <a:r>
              <a:rPr sz="1500" spc="-40" dirty="0">
                <a:latin typeface="Times New Roman"/>
                <a:cs typeface="Times New Roman"/>
              </a:rPr>
              <a:t> </a:t>
            </a:r>
            <a:r>
              <a:rPr sz="1500" spc="55" dirty="0">
                <a:latin typeface="Times New Roman"/>
                <a:cs typeface="Times New Roman"/>
              </a:rPr>
              <a:t>The </a:t>
            </a:r>
            <a:r>
              <a:rPr sz="1500" spc="-5" dirty="0">
                <a:latin typeface="Times New Roman"/>
                <a:cs typeface="Times New Roman"/>
              </a:rPr>
              <a:t>somatic </a:t>
            </a:r>
            <a:r>
              <a:rPr sz="1500" spc="-15" dirty="0">
                <a:latin typeface="Times New Roman"/>
                <a:cs typeface="Times New Roman"/>
              </a:rPr>
              <a:t>cells </a:t>
            </a:r>
            <a:r>
              <a:rPr sz="1500" spc="20" dirty="0">
                <a:latin typeface="Times New Roman"/>
                <a:cs typeface="Times New Roman"/>
              </a:rPr>
              <a:t>express </a:t>
            </a:r>
            <a:r>
              <a:rPr sz="1500" spc="-15" dirty="0">
                <a:latin typeface="Times New Roman"/>
                <a:cs typeface="Times New Roman"/>
              </a:rPr>
              <a:t>mRNA</a:t>
            </a:r>
            <a:r>
              <a:rPr sz="1500" spc="-10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and corresponding </a:t>
            </a:r>
            <a:r>
              <a:rPr sz="1500" spc="20" dirty="0">
                <a:latin typeface="Times New Roman"/>
                <a:cs typeface="Times New Roman"/>
              </a:rPr>
              <a:t> </a:t>
            </a:r>
            <a:r>
              <a:rPr sz="1500" spc="5" dirty="0">
                <a:latin typeface="Times New Roman"/>
                <a:cs typeface="Times New Roman"/>
              </a:rPr>
              <a:t>proteins.</a:t>
            </a:r>
            <a:endParaRPr sz="1500">
              <a:latin typeface="Times New Roman"/>
              <a:cs typeface="Times New Roman"/>
            </a:endParaRPr>
          </a:p>
          <a:p>
            <a:pPr marL="241300" indent="-228600" algn="just">
              <a:lnSpc>
                <a:spcPts val="1710"/>
              </a:lnSpc>
              <a:spcBef>
                <a:spcPts val="790"/>
              </a:spcBef>
              <a:buFont typeface="Wingdings"/>
              <a:buChar char=""/>
              <a:tabLst>
                <a:tab pos="241300" algn="l"/>
              </a:tabLst>
            </a:pPr>
            <a:r>
              <a:rPr sz="1500" spc="45" dirty="0">
                <a:latin typeface="Times New Roman"/>
                <a:cs typeface="Times New Roman"/>
              </a:rPr>
              <a:t>This</a:t>
            </a:r>
            <a:r>
              <a:rPr sz="1500" spc="110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method</a:t>
            </a:r>
            <a:r>
              <a:rPr sz="1500" spc="135" dirty="0">
                <a:latin typeface="Times New Roman"/>
                <a:cs typeface="Times New Roman"/>
              </a:rPr>
              <a:t> </a:t>
            </a:r>
            <a:r>
              <a:rPr sz="1500" spc="10" dirty="0">
                <a:latin typeface="Times New Roman"/>
                <a:cs typeface="Times New Roman"/>
              </a:rPr>
              <a:t>has</a:t>
            </a:r>
            <a:r>
              <a:rPr sz="1500" spc="125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been</a:t>
            </a:r>
            <a:r>
              <a:rPr sz="1500" spc="130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improved</a:t>
            </a:r>
            <a:r>
              <a:rPr sz="1500" spc="12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by</a:t>
            </a:r>
            <a:r>
              <a:rPr sz="1500" spc="120" dirty="0">
                <a:latin typeface="Times New Roman"/>
                <a:cs typeface="Times New Roman"/>
              </a:rPr>
              <a:t> </a:t>
            </a:r>
            <a:r>
              <a:rPr sz="1500" spc="20" dirty="0">
                <a:latin typeface="Times New Roman"/>
                <a:cs typeface="Times New Roman"/>
              </a:rPr>
              <a:t>using</a:t>
            </a:r>
            <a:r>
              <a:rPr sz="1500" spc="125" dirty="0">
                <a:latin typeface="Times New Roman"/>
                <a:cs typeface="Times New Roman"/>
              </a:rPr>
              <a:t> </a:t>
            </a:r>
            <a:r>
              <a:rPr sz="1500" spc="-25" dirty="0">
                <a:latin typeface="Times New Roman"/>
                <a:cs typeface="Times New Roman"/>
              </a:rPr>
              <a:t>cell-specific</a:t>
            </a:r>
            <a:r>
              <a:rPr sz="1500" spc="120" dirty="0">
                <a:latin typeface="Times New Roman"/>
                <a:cs typeface="Times New Roman"/>
              </a:rPr>
              <a:t> </a:t>
            </a:r>
            <a:r>
              <a:rPr sz="1500" spc="25" dirty="0">
                <a:latin typeface="Times New Roman"/>
                <a:cs typeface="Times New Roman"/>
              </a:rPr>
              <a:t>promoters</a:t>
            </a:r>
            <a:endParaRPr sz="1500">
              <a:latin typeface="Times New Roman"/>
              <a:cs typeface="Times New Roman"/>
            </a:endParaRPr>
          </a:p>
          <a:p>
            <a:pPr marL="241300" algn="just">
              <a:lnSpc>
                <a:spcPts val="1710"/>
              </a:lnSpc>
            </a:pPr>
            <a:r>
              <a:rPr sz="1500" spc="40" dirty="0">
                <a:latin typeface="Times New Roman"/>
                <a:cs typeface="Times New Roman"/>
              </a:rPr>
              <a:t>to</a:t>
            </a:r>
            <a:r>
              <a:rPr sz="1500" spc="-10" dirty="0">
                <a:latin typeface="Times New Roman"/>
                <a:cs typeface="Times New Roman"/>
              </a:rPr>
              <a:t> </a:t>
            </a:r>
            <a:r>
              <a:rPr sz="1500" spc="50" dirty="0">
                <a:latin typeface="Times New Roman"/>
                <a:cs typeface="Times New Roman"/>
              </a:rPr>
              <a:t>target</a:t>
            </a:r>
            <a:r>
              <a:rPr sz="1500" spc="10" dirty="0">
                <a:latin typeface="Times New Roman"/>
                <a:cs typeface="Times New Roman"/>
              </a:rPr>
              <a:t> </a:t>
            </a:r>
            <a:r>
              <a:rPr sz="1500" spc="35" dirty="0">
                <a:latin typeface="Times New Roman"/>
                <a:cs typeface="Times New Roman"/>
              </a:rPr>
              <a:t>the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30" dirty="0">
                <a:latin typeface="Times New Roman"/>
                <a:cs typeface="Times New Roman"/>
              </a:rPr>
              <a:t>specific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15" dirty="0">
                <a:latin typeface="Times New Roman"/>
                <a:cs typeface="Times New Roman"/>
              </a:rPr>
              <a:t>cells</a:t>
            </a:r>
            <a:r>
              <a:rPr sz="1500" spc="15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such</a:t>
            </a:r>
            <a:r>
              <a:rPr sz="1500" spc="2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as</a:t>
            </a:r>
            <a:r>
              <a:rPr sz="1500" spc="5" dirty="0">
                <a:latin typeface="Times New Roman"/>
                <a:cs typeface="Times New Roman"/>
              </a:rPr>
              <a:t> hepatocytes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and</a:t>
            </a:r>
            <a:r>
              <a:rPr sz="1500" spc="1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neurons.</a:t>
            </a:r>
            <a:endParaRPr sz="1500">
              <a:latin typeface="Times New Roman"/>
              <a:cs typeface="Times New Roman"/>
            </a:endParaRPr>
          </a:p>
          <a:p>
            <a:pPr marL="241300" indent="-228600" algn="just">
              <a:lnSpc>
                <a:spcPct val="100000"/>
              </a:lnSpc>
              <a:spcBef>
                <a:spcPts val="815"/>
              </a:spcBef>
              <a:buFont typeface="Wingdings"/>
              <a:buChar char=""/>
              <a:tabLst>
                <a:tab pos="241300" algn="l"/>
              </a:tabLst>
            </a:pPr>
            <a:r>
              <a:rPr sz="1500" spc="-5" dirty="0">
                <a:latin typeface="Times New Roman"/>
                <a:cs typeface="Times New Roman"/>
              </a:rPr>
              <a:t>E.g. </a:t>
            </a:r>
            <a:r>
              <a:rPr sz="1500" spc="30" dirty="0">
                <a:latin typeface="Times New Roman"/>
                <a:cs typeface="Times New Roman"/>
              </a:rPr>
              <a:t>Transgenic</a:t>
            </a:r>
            <a:r>
              <a:rPr sz="1500" spc="25" dirty="0">
                <a:latin typeface="Times New Roman"/>
                <a:cs typeface="Times New Roman"/>
              </a:rPr>
              <a:t> </a:t>
            </a:r>
            <a:r>
              <a:rPr sz="1500" spc="-25" dirty="0">
                <a:latin typeface="Times New Roman"/>
                <a:cs typeface="Times New Roman"/>
              </a:rPr>
              <a:t>mice</a:t>
            </a:r>
            <a:r>
              <a:rPr sz="1500" spc="-5" dirty="0">
                <a:latin typeface="Times New Roman"/>
                <a:cs typeface="Times New Roman"/>
              </a:rPr>
              <a:t> </a:t>
            </a:r>
            <a:r>
              <a:rPr sz="1500" spc="45" dirty="0">
                <a:latin typeface="Times New Roman"/>
                <a:cs typeface="Times New Roman"/>
              </a:rPr>
              <a:t>that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is</a:t>
            </a:r>
            <a:r>
              <a:rPr sz="1500" spc="5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expressing</a:t>
            </a:r>
            <a:r>
              <a:rPr sz="1500" spc="45" dirty="0">
                <a:latin typeface="Times New Roman"/>
                <a:cs typeface="Times New Roman"/>
              </a:rPr>
              <a:t> </a:t>
            </a:r>
            <a:r>
              <a:rPr sz="1500" spc="10" dirty="0">
                <a:latin typeface="Times New Roman"/>
                <a:cs typeface="Times New Roman"/>
              </a:rPr>
              <a:t>hepatitis</a:t>
            </a:r>
            <a:r>
              <a:rPr sz="1500" spc="-10" dirty="0">
                <a:latin typeface="Times New Roman"/>
                <a:cs typeface="Times New Roman"/>
              </a:rPr>
              <a:t> </a:t>
            </a:r>
            <a:r>
              <a:rPr sz="1500" spc="-80" dirty="0">
                <a:latin typeface="Times New Roman"/>
                <a:cs typeface="Times New Roman"/>
              </a:rPr>
              <a:t>B</a:t>
            </a:r>
            <a:r>
              <a:rPr sz="1500" spc="15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virus.</a:t>
            </a:r>
            <a:endParaRPr sz="15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725"/>
              </a:spcBef>
            </a:pP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14</a:t>
            </a:r>
            <a:r>
              <a:rPr sz="15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.</a:t>
            </a:r>
            <a:r>
              <a:rPr sz="1500" b="1" spc="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Embroynated</a:t>
            </a:r>
            <a:r>
              <a:rPr sz="20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80" dirty="0">
                <a:solidFill>
                  <a:srgbClr val="00AF50"/>
                </a:solidFill>
                <a:latin typeface="Times New Roman"/>
                <a:cs typeface="Times New Roman"/>
              </a:rPr>
              <a:t>eggs</a:t>
            </a:r>
            <a:endParaRPr sz="2000">
              <a:latin typeface="Times New Roman"/>
              <a:cs typeface="Times New Roman"/>
            </a:endParaRPr>
          </a:p>
          <a:p>
            <a:pPr marL="241300" indent="-228600" algn="just">
              <a:lnSpc>
                <a:spcPct val="100000"/>
              </a:lnSpc>
              <a:spcBef>
                <a:spcPts val="860"/>
              </a:spcBef>
              <a:buFont typeface="Wingdings"/>
              <a:buChar char=""/>
              <a:tabLst>
                <a:tab pos="241300" algn="l"/>
              </a:tabLst>
            </a:pPr>
            <a:r>
              <a:rPr sz="1500" spc="45" dirty="0">
                <a:latin typeface="Times New Roman"/>
                <a:cs typeface="Times New Roman"/>
              </a:rPr>
              <a:t>This</a:t>
            </a:r>
            <a:r>
              <a:rPr sz="1500" spc="-5" dirty="0">
                <a:latin typeface="Times New Roman"/>
                <a:cs typeface="Times New Roman"/>
              </a:rPr>
              <a:t> is</a:t>
            </a:r>
            <a:r>
              <a:rPr sz="1500" spc="-15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an</a:t>
            </a:r>
            <a:r>
              <a:rPr sz="1500" spc="-5" dirty="0">
                <a:latin typeface="Times New Roman"/>
                <a:cs typeface="Times New Roman"/>
              </a:rPr>
              <a:t> old</a:t>
            </a:r>
            <a:r>
              <a:rPr sz="1500" spc="10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method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50" dirty="0">
                <a:latin typeface="Times New Roman"/>
                <a:cs typeface="Times New Roman"/>
              </a:rPr>
              <a:t>of</a:t>
            </a:r>
            <a:r>
              <a:rPr sz="1500" spc="15" dirty="0">
                <a:latin typeface="Times New Roman"/>
                <a:cs typeface="Times New Roman"/>
              </a:rPr>
              <a:t> production</a:t>
            </a:r>
            <a:r>
              <a:rPr sz="1500" spc="-5" dirty="0">
                <a:latin typeface="Times New Roman"/>
                <a:cs typeface="Times New Roman"/>
              </a:rPr>
              <a:t> </a:t>
            </a:r>
            <a:r>
              <a:rPr sz="1500" spc="-50" dirty="0">
                <a:latin typeface="Times New Roman"/>
                <a:cs typeface="Times New Roman"/>
              </a:rPr>
              <a:t>of</a:t>
            </a:r>
            <a:r>
              <a:rPr sz="1500" spc="335" dirty="0">
                <a:latin typeface="Times New Roman"/>
                <a:cs typeface="Times New Roman"/>
              </a:rPr>
              <a:t> </a:t>
            </a:r>
            <a:r>
              <a:rPr sz="1500" spc="-25" dirty="0">
                <a:latin typeface="Times New Roman"/>
                <a:cs typeface="Times New Roman"/>
              </a:rPr>
              <a:t>vaccines.</a:t>
            </a:r>
            <a:endParaRPr sz="15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ts val="1620"/>
              </a:lnSpc>
              <a:spcBef>
                <a:spcPts val="1019"/>
              </a:spcBef>
              <a:buFont typeface="Wingdings"/>
              <a:buChar char=""/>
              <a:tabLst>
                <a:tab pos="241300" algn="l"/>
              </a:tabLst>
            </a:pPr>
            <a:r>
              <a:rPr sz="1500" spc="20" dirty="0">
                <a:latin typeface="Times New Roman"/>
                <a:cs typeface="Times New Roman"/>
              </a:rPr>
              <a:t>At</a:t>
            </a:r>
            <a:r>
              <a:rPr sz="1500" spc="11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5-14</a:t>
            </a:r>
            <a:r>
              <a:rPr sz="1500" spc="120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days</a:t>
            </a:r>
            <a:r>
              <a:rPr sz="1500" spc="105" dirty="0">
                <a:latin typeface="Times New Roman"/>
                <a:cs typeface="Times New Roman"/>
              </a:rPr>
              <a:t> </a:t>
            </a:r>
            <a:r>
              <a:rPr sz="1500" spc="15" dirty="0">
                <a:latin typeface="Times New Roman"/>
                <a:cs typeface="Times New Roman"/>
              </a:rPr>
              <a:t>after</a:t>
            </a:r>
            <a:r>
              <a:rPr sz="1500" spc="114" dirty="0">
                <a:latin typeface="Times New Roman"/>
                <a:cs typeface="Times New Roman"/>
              </a:rPr>
              <a:t> </a:t>
            </a:r>
            <a:r>
              <a:rPr sz="1500" spc="5" dirty="0">
                <a:latin typeface="Times New Roman"/>
                <a:cs typeface="Times New Roman"/>
              </a:rPr>
              <a:t>fertilization</a:t>
            </a:r>
            <a:r>
              <a:rPr sz="1500" spc="105" dirty="0">
                <a:latin typeface="Times New Roman"/>
                <a:cs typeface="Times New Roman"/>
              </a:rPr>
              <a:t> </a:t>
            </a:r>
            <a:r>
              <a:rPr sz="1500" spc="-10" dirty="0">
                <a:latin typeface="Times New Roman"/>
                <a:cs typeface="Times New Roman"/>
              </a:rPr>
              <a:t>a</a:t>
            </a:r>
            <a:r>
              <a:rPr sz="1500" spc="114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hole</a:t>
            </a:r>
            <a:r>
              <a:rPr sz="1500" spc="110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is</a:t>
            </a:r>
            <a:r>
              <a:rPr sz="1500" spc="100" dirty="0">
                <a:latin typeface="Times New Roman"/>
                <a:cs typeface="Times New Roman"/>
              </a:rPr>
              <a:t> </a:t>
            </a:r>
            <a:r>
              <a:rPr sz="1500" spc="5" dirty="0">
                <a:latin typeface="Times New Roman"/>
                <a:cs typeface="Times New Roman"/>
              </a:rPr>
              <a:t>drilled</a:t>
            </a:r>
            <a:r>
              <a:rPr sz="1500" spc="120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Times New Roman"/>
                <a:cs typeface="Times New Roman"/>
              </a:rPr>
              <a:t>through</a:t>
            </a:r>
            <a:r>
              <a:rPr sz="1500" spc="110" dirty="0">
                <a:latin typeface="Times New Roman"/>
                <a:cs typeface="Times New Roman"/>
              </a:rPr>
              <a:t> </a:t>
            </a:r>
            <a:r>
              <a:rPr sz="1500" spc="35" dirty="0">
                <a:latin typeface="Times New Roman"/>
                <a:cs typeface="Times New Roman"/>
              </a:rPr>
              <a:t>the</a:t>
            </a:r>
            <a:r>
              <a:rPr sz="1500" spc="12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shell </a:t>
            </a:r>
            <a:r>
              <a:rPr sz="1500" spc="-365" dirty="0">
                <a:latin typeface="Times New Roman"/>
                <a:cs typeface="Times New Roman"/>
              </a:rPr>
              <a:t> </a:t>
            </a:r>
            <a:r>
              <a:rPr sz="1500" spc="25" dirty="0">
                <a:latin typeface="Times New Roman"/>
                <a:cs typeface="Times New Roman"/>
              </a:rPr>
              <a:t>at </a:t>
            </a:r>
            <a:r>
              <a:rPr sz="1500" spc="10" dirty="0">
                <a:latin typeface="Times New Roman"/>
                <a:cs typeface="Times New Roman"/>
              </a:rPr>
              <a:t>viruses </a:t>
            </a:r>
            <a:r>
              <a:rPr sz="1500" spc="20" dirty="0">
                <a:latin typeface="Times New Roman"/>
                <a:cs typeface="Times New Roman"/>
              </a:rPr>
              <a:t>are </a:t>
            </a:r>
            <a:r>
              <a:rPr sz="1500" dirty="0">
                <a:latin typeface="Times New Roman"/>
                <a:cs typeface="Times New Roman"/>
              </a:rPr>
              <a:t>injected </a:t>
            </a:r>
            <a:r>
              <a:rPr sz="1500" spc="40" dirty="0">
                <a:latin typeface="Times New Roman"/>
                <a:cs typeface="Times New Roman"/>
              </a:rPr>
              <a:t>to </a:t>
            </a:r>
            <a:r>
              <a:rPr sz="1500" spc="35" dirty="0">
                <a:latin typeface="Times New Roman"/>
                <a:cs typeface="Times New Roman"/>
              </a:rPr>
              <a:t>the </a:t>
            </a:r>
            <a:r>
              <a:rPr sz="1500" spc="-5" dirty="0">
                <a:latin typeface="Times New Roman"/>
                <a:cs typeface="Times New Roman"/>
              </a:rPr>
              <a:t>suitable </a:t>
            </a:r>
            <a:r>
              <a:rPr sz="1500" spc="-10" dirty="0">
                <a:latin typeface="Times New Roman"/>
                <a:cs typeface="Times New Roman"/>
              </a:rPr>
              <a:t>sites. </a:t>
            </a:r>
            <a:r>
              <a:rPr sz="1500" dirty="0">
                <a:latin typeface="Times New Roman"/>
                <a:cs typeface="Times New Roman"/>
              </a:rPr>
              <a:t>Only </a:t>
            </a:r>
            <a:r>
              <a:rPr sz="1500" spc="-10" dirty="0">
                <a:latin typeface="Times New Roman"/>
                <a:cs typeface="Times New Roman"/>
              </a:rPr>
              <a:t>for </a:t>
            </a:r>
            <a:r>
              <a:rPr sz="1500" spc="-5" dirty="0">
                <a:latin typeface="Times New Roman"/>
                <a:cs typeface="Times New Roman"/>
              </a:rPr>
              <a:t>influenza </a:t>
            </a:r>
            <a:r>
              <a:rPr sz="1500" dirty="0">
                <a:latin typeface="Times New Roman"/>
                <a:cs typeface="Times New Roman"/>
              </a:rPr>
              <a:t> </a:t>
            </a:r>
            <a:r>
              <a:rPr sz="1500" spc="-20" dirty="0">
                <a:latin typeface="Times New Roman"/>
                <a:cs typeface="Times New Roman"/>
              </a:rPr>
              <a:t>nowadays.</a:t>
            </a:r>
            <a:endParaRPr sz="15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70903" y="3959350"/>
            <a:ext cx="4873752" cy="28209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3083" y="69850"/>
            <a:ext cx="14084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0" u="none" spc="-45" dirty="0">
                <a:latin typeface="Calibri Light"/>
                <a:cs typeface="Calibri Light"/>
              </a:rPr>
              <a:t>Vaccines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8303" y="1143000"/>
            <a:ext cx="4422775" cy="5481955"/>
          </a:xfrm>
          <a:prstGeom prst="rect">
            <a:avLst/>
          </a:prstGeom>
          <a:ln w="12192">
            <a:solidFill>
              <a:srgbClr val="6FAC4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2380"/>
              </a:lnSpc>
            </a:pP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Introduction</a:t>
            </a:r>
            <a:endParaRPr sz="2000">
              <a:latin typeface="Times New Roman"/>
              <a:cs typeface="Times New Roman"/>
            </a:endParaRPr>
          </a:p>
          <a:p>
            <a:pPr marL="320040" marR="118110" indent="-228600">
              <a:lnSpc>
                <a:spcPct val="90000"/>
              </a:lnSpc>
              <a:spcBef>
                <a:spcPts val="1015"/>
              </a:spcBef>
              <a:buFont typeface="Arial MT"/>
              <a:buChar char="•"/>
              <a:tabLst>
                <a:tab pos="320040" algn="l"/>
                <a:tab pos="320675" algn="l"/>
              </a:tabLst>
            </a:pPr>
            <a:r>
              <a:rPr sz="1800" spc="-25" dirty="0">
                <a:latin typeface="Times New Roman"/>
                <a:cs typeface="Times New Roman"/>
              </a:rPr>
              <a:t>Vaccination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consists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stimulating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 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immune </a:t>
            </a:r>
            <a:r>
              <a:rPr sz="1800" spc="15" dirty="0">
                <a:latin typeface="Times New Roman"/>
                <a:cs typeface="Times New Roman"/>
              </a:rPr>
              <a:t>system </a:t>
            </a:r>
            <a:r>
              <a:rPr sz="1800" spc="30" dirty="0">
                <a:latin typeface="Times New Roman"/>
                <a:cs typeface="Times New Roman"/>
              </a:rPr>
              <a:t>with </a:t>
            </a:r>
            <a:r>
              <a:rPr sz="1800" spc="20" dirty="0">
                <a:latin typeface="Times New Roman"/>
                <a:cs typeface="Times New Roman"/>
              </a:rPr>
              <a:t>an </a:t>
            </a:r>
            <a:r>
              <a:rPr sz="1800" spc="-10" dirty="0">
                <a:latin typeface="Times New Roman"/>
                <a:cs typeface="Times New Roman"/>
              </a:rPr>
              <a:t>infectious </a:t>
            </a:r>
            <a:r>
              <a:rPr sz="1800" spc="20" dirty="0">
                <a:latin typeface="Times New Roman"/>
                <a:cs typeface="Times New Roman"/>
              </a:rPr>
              <a:t>agent, 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45" dirty="0">
                <a:latin typeface="Times New Roman"/>
                <a:cs typeface="Times New Roman"/>
              </a:rPr>
              <a:t>or</a:t>
            </a:r>
            <a:r>
              <a:rPr sz="1800" spc="5" dirty="0">
                <a:latin typeface="Times New Roman"/>
                <a:cs typeface="Times New Roman"/>
              </a:rPr>
              <a:t> components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infectious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agent, 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modified </a:t>
            </a:r>
            <a:r>
              <a:rPr sz="1800" spc="5" dirty="0">
                <a:latin typeface="Times New Roman"/>
                <a:cs typeface="Times New Roman"/>
              </a:rPr>
              <a:t>in </a:t>
            </a:r>
            <a:r>
              <a:rPr sz="1800" spc="-5" dirty="0">
                <a:latin typeface="Times New Roman"/>
                <a:cs typeface="Times New Roman"/>
              </a:rPr>
              <a:t>such </a:t>
            </a:r>
            <a:r>
              <a:rPr sz="1800" spc="-15" dirty="0">
                <a:latin typeface="Times New Roman"/>
                <a:cs typeface="Times New Roman"/>
              </a:rPr>
              <a:t>a </a:t>
            </a:r>
            <a:r>
              <a:rPr sz="1800" spc="25" dirty="0">
                <a:latin typeface="Times New Roman"/>
                <a:cs typeface="Times New Roman"/>
              </a:rPr>
              <a:t>manner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15" dirty="0">
                <a:latin typeface="Times New Roman"/>
                <a:cs typeface="Times New Roman"/>
              </a:rPr>
              <a:t>no </a:t>
            </a:r>
            <a:r>
              <a:rPr sz="1800" spc="40" dirty="0">
                <a:latin typeface="Times New Roman"/>
                <a:cs typeface="Times New Roman"/>
              </a:rPr>
              <a:t>harm </a:t>
            </a:r>
            <a:r>
              <a:rPr sz="1800" spc="45" dirty="0">
                <a:latin typeface="Times New Roman"/>
                <a:cs typeface="Times New Roman"/>
              </a:rPr>
              <a:t>or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disease is caused, </a:t>
            </a:r>
            <a:r>
              <a:rPr sz="1800" spc="35" dirty="0">
                <a:latin typeface="Times New Roman"/>
                <a:cs typeface="Times New Roman"/>
              </a:rPr>
              <a:t>but </a:t>
            </a:r>
            <a:r>
              <a:rPr sz="1800" spc="25" dirty="0">
                <a:latin typeface="Times New Roman"/>
                <a:cs typeface="Times New Roman"/>
              </a:rPr>
              <a:t>ensuring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10" dirty="0">
                <a:latin typeface="Times New Roman"/>
                <a:cs typeface="Times New Roman"/>
              </a:rPr>
              <a:t>when 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 </a:t>
            </a:r>
            <a:r>
              <a:rPr sz="1800" spc="35" dirty="0">
                <a:latin typeface="Times New Roman"/>
                <a:cs typeface="Times New Roman"/>
              </a:rPr>
              <a:t>host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spc="10" dirty="0">
                <a:latin typeface="Times New Roman"/>
                <a:cs typeface="Times New Roman"/>
              </a:rPr>
              <a:t>confronted </a:t>
            </a:r>
            <a:r>
              <a:rPr sz="1800" spc="30" dirty="0">
                <a:latin typeface="Times New Roman"/>
                <a:cs typeface="Times New Roman"/>
              </a:rPr>
              <a:t>with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-10" dirty="0">
                <a:latin typeface="Times New Roman"/>
                <a:cs typeface="Times New Roman"/>
              </a:rPr>
              <a:t>infectious 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agent, </a:t>
            </a:r>
            <a:r>
              <a:rPr sz="1800" spc="40" dirty="0">
                <a:latin typeface="Times New Roman"/>
                <a:cs typeface="Times New Roman"/>
              </a:rPr>
              <a:t>the </a:t>
            </a:r>
            <a:r>
              <a:rPr sz="1800" dirty="0">
                <a:latin typeface="Times New Roman"/>
                <a:cs typeface="Times New Roman"/>
              </a:rPr>
              <a:t>immune </a:t>
            </a:r>
            <a:r>
              <a:rPr sz="1800" spc="15" dirty="0">
                <a:latin typeface="Times New Roman"/>
                <a:cs typeface="Times New Roman"/>
              </a:rPr>
              <a:t>system </a:t>
            </a:r>
            <a:r>
              <a:rPr sz="1800" spc="-5" dirty="0">
                <a:latin typeface="Times New Roman"/>
                <a:cs typeface="Times New Roman"/>
              </a:rPr>
              <a:t>can </a:t>
            </a:r>
            <a:r>
              <a:rPr sz="1800" dirty="0">
                <a:latin typeface="Times New Roman"/>
                <a:cs typeface="Times New Roman"/>
              </a:rPr>
              <a:t>adequately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neutralize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it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before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it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causes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any</a:t>
            </a:r>
            <a:r>
              <a:rPr sz="1800" spc="-10" dirty="0">
                <a:latin typeface="Times New Roman"/>
                <a:cs typeface="Times New Roman"/>
              </a:rPr>
              <a:t> ill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Times New Roman"/>
                <a:cs typeface="Times New Roman"/>
              </a:rPr>
              <a:t>effect.</a:t>
            </a:r>
            <a:endParaRPr sz="1800">
              <a:latin typeface="Times New Roman"/>
              <a:cs typeface="Times New Roman"/>
            </a:endParaRPr>
          </a:p>
          <a:p>
            <a:pPr marL="320040" marR="427355" indent="-228600">
              <a:lnSpc>
                <a:spcPts val="1939"/>
              </a:lnSpc>
              <a:spcBef>
                <a:spcPts val="1030"/>
              </a:spcBef>
              <a:buFont typeface="Arial MT"/>
              <a:buChar char="•"/>
              <a:tabLst>
                <a:tab pos="320040" algn="l"/>
                <a:tab pos="320675" algn="l"/>
              </a:tabLst>
            </a:pPr>
            <a:r>
              <a:rPr sz="1800" spc="30" dirty="0">
                <a:latin typeface="Times New Roman"/>
                <a:cs typeface="Times New Roman"/>
              </a:rPr>
              <a:t>Termed </a:t>
            </a:r>
            <a:r>
              <a:rPr sz="1800" spc="-15" dirty="0">
                <a:latin typeface="Times New Roman"/>
                <a:cs typeface="Times New Roman"/>
              </a:rPr>
              <a:t>coined by </a:t>
            </a:r>
            <a:r>
              <a:rPr sz="1800" spc="35" dirty="0">
                <a:latin typeface="Times New Roman"/>
                <a:cs typeface="Times New Roman"/>
              </a:rPr>
              <a:t>Pasteur </a:t>
            </a:r>
            <a:r>
              <a:rPr sz="1800" spc="50" dirty="0">
                <a:latin typeface="Times New Roman"/>
                <a:cs typeface="Times New Roman"/>
              </a:rPr>
              <a:t>to </a:t>
            </a:r>
            <a:r>
              <a:rPr sz="1800" spc="30" dirty="0">
                <a:latin typeface="Times New Roman"/>
                <a:cs typeface="Times New Roman"/>
              </a:rPr>
              <a:t>honor 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Edward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Jenner’s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work </a:t>
            </a:r>
            <a:r>
              <a:rPr sz="1800" dirty="0">
                <a:latin typeface="Times New Roman"/>
                <a:cs typeface="Times New Roman"/>
              </a:rPr>
              <a:t>as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pioneer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endParaRPr sz="1800">
              <a:latin typeface="Times New Roman"/>
              <a:cs typeface="Times New Roman"/>
            </a:endParaRPr>
          </a:p>
          <a:p>
            <a:pPr marL="320040">
              <a:lnSpc>
                <a:spcPts val="1814"/>
              </a:lnSpc>
            </a:pPr>
            <a:r>
              <a:rPr sz="1800" spc="-10" dirty="0">
                <a:latin typeface="Times New Roman"/>
                <a:cs typeface="Times New Roman"/>
              </a:rPr>
              <a:t>im</a:t>
            </a:r>
            <a:r>
              <a:rPr sz="1800" spc="-20" dirty="0">
                <a:latin typeface="Times New Roman"/>
                <a:cs typeface="Times New Roman"/>
              </a:rPr>
              <a:t>m</a:t>
            </a:r>
            <a:r>
              <a:rPr sz="1800" spc="30" dirty="0">
                <a:latin typeface="Times New Roman"/>
                <a:cs typeface="Times New Roman"/>
              </a:rPr>
              <a:t>u</a:t>
            </a:r>
            <a:r>
              <a:rPr sz="1800" spc="35" dirty="0">
                <a:latin typeface="Times New Roman"/>
                <a:cs typeface="Times New Roman"/>
              </a:rPr>
              <a:t>n</a:t>
            </a:r>
            <a:r>
              <a:rPr sz="1800" spc="-20" dirty="0">
                <a:latin typeface="Times New Roman"/>
                <a:cs typeface="Times New Roman"/>
              </a:rPr>
              <a:t>iz</a:t>
            </a:r>
            <a:r>
              <a:rPr sz="1800" spc="-65" dirty="0">
                <a:latin typeface="Times New Roman"/>
                <a:cs typeface="Times New Roman"/>
              </a:rPr>
              <a:t>a</a:t>
            </a:r>
            <a:r>
              <a:rPr sz="1800" spc="30" dirty="0">
                <a:latin typeface="Times New Roman"/>
                <a:cs typeface="Times New Roman"/>
              </a:rPr>
              <a:t>tion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u</a:t>
            </a:r>
            <a:r>
              <a:rPr sz="1800" dirty="0">
                <a:latin typeface="Times New Roman"/>
                <a:cs typeface="Times New Roman"/>
              </a:rPr>
              <a:t>s</a:t>
            </a:r>
            <a:r>
              <a:rPr sz="1800" spc="25" dirty="0">
                <a:latin typeface="Times New Roman"/>
                <a:cs typeface="Times New Roman"/>
              </a:rPr>
              <a:t>in</a:t>
            </a:r>
            <a:r>
              <a:rPr sz="1800" spc="40" dirty="0">
                <a:latin typeface="Times New Roman"/>
                <a:cs typeface="Times New Roman"/>
              </a:rPr>
              <a:t>g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i="1" spc="-254" dirty="0">
                <a:latin typeface="Times New Roman"/>
                <a:cs typeface="Times New Roman"/>
              </a:rPr>
              <a:t>V</a:t>
            </a:r>
            <a:r>
              <a:rPr sz="1800" i="1" spc="-65" dirty="0">
                <a:latin typeface="Times New Roman"/>
                <a:cs typeface="Times New Roman"/>
              </a:rPr>
              <a:t>ari</a:t>
            </a:r>
            <a:r>
              <a:rPr sz="1800" i="1" spc="-90" dirty="0">
                <a:latin typeface="Times New Roman"/>
                <a:cs typeface="Times New Roman"/>
              </a:rPr>
              <a:t>o</a:t>
            </a:r>
            <a:r>
              <a:rPr sz="1800" i="1" spc="-100" dirty="0">
                <a:latin typeface="Times New Roman"/>
                <a:cs typeface="Times New Roman"/>
              </a:rPr>
              <a:t>la</a:t>
            </a:r>
            <a:r>
              <a:rPr sz="1800" i="1" spc="-105" dirty="0">
                <a:latin typeface="Times New Roman"/>
                <a:cs typeface="Times New Roman"/>
              </a:rPr>
              <a:t>e</a:t>
            </a:r>
            <a:r>
              <a:rPr sz="1800" i="1" spc="-15" dirty="0">
                <a:latin typeface="Times New Roman"/>
                <a:cs typeface="Times New Roman"/>
              </a:rPr>
              <a:t> </a:t>
            </a:r>
            <a:r>
              <a:rPr sz="1800" i="1" spc="-25" dirty="0">
                <a:latin typeface="Times New Roman"/>
                <a:cs typeface="Times New Roman"/>
              </a:rPr>
              <a:t>v</a:t>
            </a:r>
            <a:r>
              <a:rPr sz="1800" i="1" spc="-114" dirty="0">
                <a:latin typeface="Times New Roman"/>
                <a:cs typeface="Times New Roman"/>
              </a:rPr>
              <a:t>accina</a:t>
            </a:r>
            <a:r>
              <a:rPr sz="1800" i="1" spc="-110" dirty="0">
                <a:latin typeface="Times New Roman"/>
                <a:cs typeface="Times New Roman"/>
              </a:rPr>
              <a:t>e</a:t>
            </a:r>
            <a:r>
              <a:rPr sz="1800" i="1" spc="-5" dirty="0">
                <a:latin typeface="Times New Roman"/>
                <a:cs typeface="Times New Roman"/>
              </a:rPr>
              <a:t> </a:t>
            </a:r>
            <a:r>
              <a:rPr sz="1800" spc="80" dirty="0">
                <a:latin typeface="Times New Roman"/>
                <a:cs typeface="Times New Roman"/>
              </a:rPr>
              <a:t>[C</a:t>
            </a:r>
            <a:r>
              <a:rPr sz="1800" spc="55" dirty="0">
                <a:latin typeface="Times New Roman"/>
                <a:cs typeface="Times New Roman"/>
              </a:rPr>
              <a:t>o</a:t>
            </a:r>
            <a:r>
              <a:rPr sz="1800" spc="-5" dirty="0">
                <a:latin typeface="Times New Roman"/>
                <a:cs typeface="Times New Roman"/>
              </a:rPr>
              <a:t>w</a:t>
            </a:r>
            <a:endParaRPr sz="1800">
              <a:latin typeface="Times New Roman"/>
              <a:cs typeface="Times New Roman"/>
            </a:endParaRPr>
          </a:p>
          <a:p>
            <a:pPr marL="320040">
              <a:lnSpc>
                <a:spcPts val="2055"/>
              </a:lnSpc>
            </a:pPr>
            <a:r>
              <a:rPr sz="1800" spc="75" dirty="0">
                <a:latin typeface="Times New Roman"/>
                <a:cs typeface="Times New Roman"/>
              </a:rPr>
              <a:t>Pox]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immune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against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small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pox.</a:t>
            </a:r>
            <a:endParaRPr sz="1800">
              <a:latin typeface="Times New Roman"/>
              <a:cs typeface="Times New Roman"/>
            </a:endParaRPr>
          </a:p>
          <a:p>
            <a:pPr marL="320040" marR="273050" indent="-228600">
              <a:lnSpc>
                <a:spcPts val="1939"/>
              </a:lnSpc>
              <a:spcBef>
                <a:spcPts val="1040"/>
              </a:spcBef>
              <a:buFont typeface="Arial MT"/>
              <a:buChar char="•"/>
              <a:tabLst>
                <a:tab pos="320040" algn="l"/>
                <a:tab pos="320675" algn="l"/>
              </a:tabLst>
            </a:pPr>
            <a:r>
              <a:rPr sz="1800" spc="20" dirty="0">
                <a:latin typeface="Times New Roman"/>
                <a:cs typeface="Times New Roman"/>
              </a:rPr>
              <a:t>Dramatic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reduction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80" dirty="0">
                <a:latin typeface="Times New Roman"/>
                <a:cs typeface="Times New Roman"/>
              </a:rPr>
              <a:t>of;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i="1" spc="-55" dirty="0">
                <a:latin typeface="Times New Roman"/>
                <a:cs typeface="Times New Roman"/>
              </a:rPr>
              <a:t>Diptheria,</a:t>
            </a:r>
            <a:r>
              <a:rPr sz="1800" i="1" spc="10" dirty="0">
                <a:latin typeface="Times New Roman"/>
                <a:cs typeface="Times New Roman"/>
              </a:rPr>
              <a:t> </a:t>
            </a:r>
            <a:r>
              <a:rPr sz="1800" i="1" spc="-90" dirty="0">
                <a:latin typeface="Times New Roman"/>
                <a:cs typeface="Times New Roman"/>
              </a:rPr>
              <a:t>Measles, </a:t>
            </a:r>
            <a:r>
              <a:rPr sz="1800" i="1" spc="-434" dirty="0">
                <a:latin typeface="Times New Roman"/>
                <a:cs typeface="Times New Roman"/>
              </a:rPr>
              <a:t> </a:t>
            </a:r>
            <a:r>
              <a:rPr sz="1800" i="1" spc="-55" dirty="0">
                <a:latin typeface="Times New Roman"/>
                <a:cs typeface="Times New Roman"/>
              </a:rPr>
              <a:t>Mumps,</a:t>
            </a:r>
            <a:r>
              <a:rPr sz="1800" i="1" spc="-40" dirty="0">
                <a:latin typeface="Times New Roman"/>
                <a:cs typeface="Times New Roman"/>
              </a:rPr>
              <a:t> </a:t>
            </a:r>
            <a:r>
              <a:rPr sz="1800" i="1" spc="-75" dirty="0">
                <a:latin typeface="Times New Roman"/>
                <a:cs typeface="Times New Roman"/>
              </a:rPr>
              <a:t>Pertussis,</a:t>
            </a:r>
            <a:r>
              <a:rPr sz="1800" i="1" spc="15" dirty="0">
                <a:latin typeface="Times New Roman"/>
                <a:cs typeface="Times New Roman"/>
              </a:rPr>
              <a:t> </a:t>
            </a:r>
            <a:r>
              <a:rPr sz="1800" i="1" spc="-80" dirty="0">
                <a:latin typeface="Times New Roman"/>
                <a:cs typeface="Times New Roman"/>
              </a:rPr>
              <a:t>Polio,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spc="-55" dirty="0">
                <a:latin typeface="Times New Roman"/>
                <a:cs typeface="Times New Roman"/>
              </a:rPr>
              <a:t>Tetanus</a:t>
            </a:r>
            <a:endParaRPr sz="1800">
              <a:latin typeface="Times New Roman"/>
              <a:cs typeface="Times New Roman"/>
            </a:endParaRPr>
          </a:p>
          <a:p>
            <a:pPr marL="320040" marR="759460" indent="-228600">
              <a:lnSpc>
                <a:spcPct val="90100"/>
              </a:lnSpc>
              <a:spcBef>
                <a:spcPts val="970"/>
              </a:spcBef>
              <a:buFont typeface="Arial MT"/>
              <a:buChar char="•"/>
              <a:tabLst>
                <a:tab pos="320040" algn="l"/>
                <a:tab pos="320675" algn="l"/>
              </a:tabLst>
            </a:pPr>
            <a:r>
              <a:rPr sz="1800" spc="15" dirty="0">
                <a:latin typeface="Times New Roman"/>
                <a:cs typeface="Times New Roman"/>
              </a:rPr>
              <a:t>No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more </a:t>
            </a:r>
            <a:r>
              <a:rPr sz="1800" spc="25" dirty="0">
                <a:latin typeface="Times New Roman"/>
                <a:cs typeface="Times New Roman"/>
              </a:rPr>
              <a:t>naturally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acquired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cases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smallpox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Times New Roman"/>
                <a:cs typeface="Times New Roman"/>
              </a:rPr>
              <a:t>globally.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–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success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 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vaccination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67400" y="1143000"/>
            <a:ext cx="5047615" cy="5481955"/>
          </a:xfrm>
          <a:custGeom>
            <a:avLst/>
            <a:gdLst/>
            <a:ahLst/>
            <a:cxnLst/>
            <a:rect l="l" t="t" r="r" b="b"/>
            <a:pathLst>
              <a:path w="5047615" h="5481955">
                <a:moveTo>
                  <a:pt x="0" y="5481828"/>
                </a:moveTo>
                <a:lnTo>
                  <a:pt x="5047488" y="5481828"/>
                </a:lnTo>
                <a:lnTo>
                  <a:pt x="5047488" y="0"/>
                </a:lnTo>
                <a:lnTo>
                  <a:pt x="0" y="0"/>
                </a:lnTo>
                <a:lnTo>
                  <a:pt x="0" y="5481828"/>
                </a:lnTo>
                <a:close/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59475" y="1709115"/>
            <a:ext cx="19799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7965" indent="-22796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27965" algn="l"/>
                <a:tab pos="228600" algn="l"/>
              </a:tabLst>
            </a:pPr>
            <a:r>
              <a:rPr sz="1800" spc="30" dirty="0">
                <a:latin typeface="Times New Roman"/>
                <a:cs typeface="Times New Roman"/>
              </a:rPr>
              <a:t>For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45" dirty="0">
                <a:latin typeface="Times New Roman"/>
                <a:cs typeface="Times New Roman"/>
              </a:rPr>
              <a:t>other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diseases: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59475" y="1113536"/>
            <a:ext cx="4592320" cy="36169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7945">
              <a:lnSpc>
                <a:spcPct val="100000"/>
              </a:lnSpc>
              <a:spcBef>
                <a:spcPts val="105"/>
              </a:spcBef>
            </a:pPr>
            <a:r>
              <a:rPr sz="2000" b="1" spc="70" dirty="0">
                <a:solidFill>
                  <a:srgbClr val="00AF50"/>
                </a:solidFill>
                <a:latin typeface="Arial"/>
                <a:cs typeface="Arial"/>
              </a:rPr>
              <a:t>N</a:t>
            </a:r>
            <a:r>
              <a:rPr sz="2000" b="1" spc="-385" dirty="0">
                <a:solidFill>
                  <a:srgbClr val="00AF50"/>
                </a:solidFill>
                <a:latin typeface="Arial"/>
                <a:cs typeface="Arial"/>
              </a:rPr>
              <a:t>e</a:t>
            </a:r>
            <a:r>
              <a:rPr sz="2000" b="1" spc="-245" dirty="0">
                <a:solidFill>
                  <a:srgbClr val="00AF50"/>
                </a:solidFill>
                <a:latin typeface="Arial"/>
                <a:cs typeface="Arial"/>
              </a:rPr>
              <a:t>w</a:t>
            </a:r>
            <a:r>
              <a:rPr sz="2000" b="1" spc="-75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00AF50"/>
                </a:solidFill>
                <a:latin typeface="Arial"/>
                <a:cs typeface="Arial"/>
              </a:rPr>
              <a:t>V</a:t>
            </a:r>
            <a:r>
              <a:rPr sz="2000" b="1" spc="-114" dirty="0">
                <a:solidFill>
                  <a:srgbClr val="00AF50"/>
                </a:solidFill>
                <a:latin typeface="Arial"/>
                <a:cs typeface="Arial"/>
              </a:rPr>
              <a:t>a</a:t>
            </a:r>
            <a:r>
              <a:rPr sz="2000" b="1" spc="-295" dirty="0">
                <a:solidFill>
                  <a:srgbClr val="00AF50"/>
                </a:solidFill>
                <a:latin typeface="Arial"/>
                <a:cs typeface="Arial"/>
              </a:rPr>
              <a:t>c</a:t>
            </a:r>
            <a:r>
              <a:rPr sz="2000" b="1" spc="-300" dirty="0">
                <a:solidFill>
                  <a:srgbClr val="00AF50"/>
                </a:solidFill>
                <a:latin typeface="Arial"/>
                <a:cs typeface="Arial"/>
              </a:rPr>
              <a:t>c</a:t>
            </a:r>
            <a:r>
              <a:rPr sz="2000" b="1" spc="20" dirty="0">
                <a:solidFill>
                  <a:srgbClr val="00AF50"/>
                </a:solidFill>
                <a:latin typeface="Arial"/>
                <a:cs typeface="Arial"/>
              </a:rPr>
              <a:t>i</a:t>
            </a:r>
            <a:r>
              <a:rPr sz="2000" b="1" spc="65" dirty="0">
                <a:solidFill>
                  <a:srgbClr val="00AF50"/>
                </a:solidFill>
                <a:latin typeface="Arial"/>
                <a:cs typeface="Arial"/>
              </a:rPr>
              <a:t>n</a:t>
            </a:r>
            <a:r>
              <a:rPr sz="2000" b="1" spc="-320" dirty="0">
                <a:solidFill>
                  <a:srgbClr val="00AF50"/>
                </a:solidFill>
                <a:latin typeface="Arial"/>
                <a:cs typeface="Arial"/>
              </a:rPr>
              <a:t>es</a:t>
            </a:r>
            <a:r>
              <a:rPr sz="2000" b="1" spc="-75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2000" b="1" spc="-114" dirty="0">
                <a:solidFill>
                  <a:srgbClr val="00AF50"/>
                </a:solidFill>
                <a:latin typeface="Arial"/>
                <a:cs typeface="Arial"/>
              </a:rPr>
              <a:t>a</a:t>
            </a:r>
            <a:r>
              <a:rPr sz="2000" b="1" spc="-30" dirty="0">
                <a:solidFill>
                  <a:srgbClr val="00AF50"/>
                </a:solidFill>
                <a:latin typeface="Arial"/>
                <a:cs typeface="Arial"/>
              </a:rPr>
              <a:t>r</a:t>
            </a:r>
            <a:r>
              <a:rPr sz="2000" b="1" spc="-395" dirty="0">
                <a:solidFill>
                  <a:srgbClr val="00AF50"/>
                </a:solidFill>
                <a:latin typeface="Arial"/>
                <a:cs typeface="Arial"/>
              </a:rPr>
              <a:t>e</a:t>
            </a:r>
            <a:r>
              <a:rPr sz="2000" b="1" spc="-65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2000" b="1" spc="110" dirty="0">
                <a:solidFill>
                  <a:srgbClr val="00AF50"/>
                </a:solidFill>
                <a:latin typeface="Arial"/>
                <a:cs typeface="Arial"/>
              </a:rPr>
              <a:t>S</a:t>
            </a:r>
            <a:r>
              <a:rPr sz="2000" b="1" spc="35" dirty="0">
                <a:solidFill>
                  <a:srgbClr val="00AF50"/>
                </a:solidFill>
                <a:latin typeface="Arial"/>
                <a:cs typeface="Arial"/>
              </a:rPr>
              <a:t>t</a:t>
            </a:r>
            <a:r>
              <a:rPr sz="2000" b="1" spc="60" dirty="0">
                <a:solidFill>
                  <a:srgbClr val="00AF50"/>
                </a:solidFill>
                <a:latin typeface="Arial"/>
                <a:cs typeface="Arial"/>
              </a:rPr>
              <a:t>i</a:t>
            </a:r>
            <a:r>
              <a:rPr sz="2000" b="1" spc="45" dirty="0">
                <a:solidFill>
                  <a:srgbClr val="00AF50"/>
                </a:solidFill>
                <a:latin typeface="Arial"/>
                <a:cs typeface="Arial"/>
              </a:rPr>
              <a:t>l</a:t>
            </a:r>
            <a:r>
              <a:rPr sz="2000" b="1" spc="50" dirty="0">
                <a:solidFill>
                  <a:srgbClr val="00AF50"/>
                </a:solidFill>
                <a:latin typeface="Arial"/>
                <a:cs typeface="Arial"/>
              </a:rPr>
              <a:t>l</a:t>
            </a:r>
            <a:r>
              <a:rPr sz="2000" b="1" spc="-85" dirty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2000" b="1" spc="40" dirty="0">
                <a:solidFill>
                  <a:srgbClr val="00AF50"/>
                </a:solidFill>
                <a:latin typeface="Arial"/>
                <a:cs typeface="Arial"/>
              </a:rPr>
              <a:t>R</a:t>
            </a:r>
            <a:r>
              <a:rPr sz="2000" b="1" spc="-385" dirty="0">
                <a:solidFill>
                  <a:srgbClr val="00AF50"/>
                </a:solidFill>
                <a:latin typeface="Arial"/>
                <a:cs typeface="Arial"/>
              </a:rPr>
              <a:t>e</a:t>
            </a:r>
            <a:r>
              <a:rPr sz="2000" b="1" spc="-55" dirty="0">
                <a:solidFill>
                  <a:srgbClr val="00AF50"/>
                </a:solidFill>
                <a:latin typeface="Arial"/>
                <a:cs typeface="Arial"/>
              </a:rPr>
              <a:t>q</a:t>
            </a:r>
            <a:r>
              <a:rPr sz="2000" b="1" spc="-20" dirty="0">
                <a:solidFill>
                  <a:srgbClr val="00AF50"/>
                </a:solidFill>
                <a:latin typeface="Arial"/>
                <a:cs typeface="Arial"/>
              </a:rPr>
              <a:t>u</a:t>
            </a:r>
            <a:r>
              <a:rPr sz="2000" b="1" dirty="0">
                <a:solidFill>
                  <a:srgbClr val="00AF50"/>
                </a:solidFill>
                <a:latin typeface="Arial"/>
                <a:cs typeface="Arial"/>
              </a:rPr>
              <a:t>i</a:t>
            </a:r>
            <a:r>
              <a:rPr sz="2000" b="1" spc="-190" dirty="0">
                <a:solidFill>
                  <a:srgbClr val="00AF50"/>
                </a:solidFill>
                <a:latin typeface="Arial"/>
                <a:cs typeface="Arial"/>
              </a:rPr>
              <a:t>red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950">
              <a:latin typeface="Arial"/>
              <a:cs typeface="Arial"/>
            </a:endParaRPr>
          </a:p>
          <a:p>
            <a:pPr marL="2743200">
              <a:lnSpc>
                <a:spcPct val="100000"/>
              </a:lnSpc>
              <a:spcBef>
                <a:spcPts val="5"/>
              </a:spcBef>
            </a:pPr>
            <a:r>
              <a:rPr sz="1800" spc="50" dirty="0">
                <a:latin typeface="Times New Roman"/>
                <a:cs typeface="Times New Roman"/>
              </a:rPr>
              <a:t>TB</a:t>
            </a:r>
            <a:endParaRPr sz="1800">
              <a:latin typeface="Times New Roman"/>
              <a:cs typeface="Times New Roman"/>
            </a:endParaRPr>
          </a:p>
          <a:p>
            <a:pPr marL="2743200" marR="822960">
              <a:lnSpc>
                <a:spcPct val="100000"/>
              </a:lnSpc>
            </a:pPr>
            <a:r>
              <a:rPr sz="1800" spc="10" dirty="0">
                <a:latin typeface="Times New Roman"/>
                <a:cs typeface="Times New Roman"/>
              </a:rPr>
              <a:t>Malaria 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65" dirty="0">
                <a:latin typeface="Times New Roman"/>
                <a:cs typeface="Times New Roman"/>
              </a:rPr>
              <a:t>HI</a:t>
            </a:r>
            <a:r>
              <a:rPr sz="1800" spc="-420" dirty="0">
                <a:latin typeface="Times New Roman"/>
                <a:cs typeface="Times New Roman"/>
              </a:rPr>
              <a:t>V</a:t>
            </a:r>
            <a:r>
              <a:rPr sz="1800" spc="-60" dirty="0">
                <a:latin typeface="Times New Roman"/>
                <a:cs typeface="Times New Roman"/>
              </a:rPr>
              <a:t>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70" dirty="0">
                <a:latin typeface="Times New Roman"/>
                <a:cs typeface="Times New Roman"/>
              </a:rPr>
              <a:t>E</a:t>
            </a:r>
            <a:r>
              <a:rPr sz="1800" spc="-10" dirty="0">
                <a:latin typeface="Times New Roman"/>
                <a:cs typeface="Times New Roman"/>
              </a:rPr>
              <a:t>b</a:t>
            </a:r>
            <a:r>
              <a:rPr sz="1800" spc="-20" dirty="0">
                <a:latin typeface="Times New Roman"/>
                <a:cs typeface="Times New Roman"/>
              </a:rPr>
              <a:t>o</a:t>
            </a:r>
            <a:r>
              <a:rPr sz="1800" spc="-10" dirty="0">
                <a:latin typeface="Times New Roman"/>
                <a:cs typeface="Times New Roman"/>
              </a:rPr>
              <a:t>la</a:t>
            </a:r>
            <a:endParaRPr sz="1800">
              <a:latin typeface="Times New Roman"/>
              <a:cs typeface="Times New Roman"/>
            </a:endParaRPr>
          </a:p>
          <a:p>
            <a:pPr marL="227965" indent="-227965">
              <a:lnSpc>
                <a:spcPts val="2050"/>
              </a:lnSpc>
              <a:spcBef>
                <a:spcPts val="780"/>
              </a:spcBef>
              <a:buFont typeface="Arial MT"/>
              <a:buChar char="•"/>
              <a:tabLst>
                <a:tab pos="227965" algn="l"/>
                <a:tab pos="228600" algn="l"/>
              </a:tabLst>
            </a:pPr>
            <a:r>
              <a:rPr sz="1800" spc="10" dirty="0">
                <a:latin typeface="Times New Roman"/>
                <a:cs typeface="Times New Roman"/>
              </a:rPr>
              <a:t>Increase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safety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present </a:t>
            </a:r>
            <a:r>
              <a:rPr sz="1800" spc="-35" dirty="0">
                <a:latin typeface="Times New Roman"/>
                <a:cs typeface="Times New Roman"/>
              </a:rPr>
              <a:t>vaccines,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lower</a:t>
            </a:r>
            <a:endParaRPr sz="1800">
              <a:latin typeface="Times New Roman"/>
              <a:cs typeface="Times New Roman"/>
            </a:endParaRPr>
          </a:p>
          <a:p>
            <a:pPr marL="228600">
              <a:lnSpc>
                <a:spcPts val="2050"/>
              </a:lnSpc>
            </a:pPr>
            <a:r>
              <a:rPr sz="1800" spc="-5" dirty="0">
                <a:latin typeface="Times New Roman"/>
                <a:cs typeface="Times New Roman"/>
              </a:rPr>
              <a:t>cost,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dissemination</a:t>
            </a:r>
            <a:endParaRPr sz="1800">
              <a:latin typeface="Times New Roman"/>
              <a:cs typeface="Times New Roman"/>
            </a:endParaRPr>
          </a:p>
          <a:p>
            <a:pPr marL="227965" marR="5080" indent="-227965">
              <a:lnSpc>
                <a:spcPts val="1939"/>
              </a:lnSpc>
              <a:spcBef>
                <a:spcPts val="1030"/>
              </a:spcBef>
              <a:buFont typeface="Arial MT"/>
              <a:buChar char="•"/>
              <a:tabLst>
                <a:tab pos="227965" algn="l"/>
                <a:tab pos="228600" algn="l"/>
              </a:tabLst>
            </a:pPr>
            <a:r>
              <a:rPr sz="1800" spc="-15" dirty="0">
                <a:latin typeface="Times New Roman"/>
                <a:cs typeface="Times New Roman"/>
              </a:rPr>
              <a:t>Road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vaccine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development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spc="20" dirty="0">
                <a:latin typeface="Times New Roman"/>
                <a:cs typeface="Times New Roman"/>
              </a:rPr>
              <a:t>long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laden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with:</a:t>
            </a:r>
            <a:endParaRPr sz="1800">
              <a:latin typeface="Times New Roman"/>
              <a:cs typeface="Times New Roman"/>
            </a:endParaRPr>
          </a:p>
          <a:p>
            <a:pPr marL="685800" lvl="1" indent="-229235">
              <a:lnSpc>
                <a:spcPct val="100000"/>
              </a:lnSpc>
              <a:spcBef>
                <a:spcPts val="265"/>
              </a:spcBef>
              <a:buFont typeface="Wingdings"/>
              <a:buChar char=""/>
              <a:tabLst>
                <a:tab pos="686435" algn="l"/>
              </a:tabLst>
            </a:pPr>
            <a:r>
              <a:rPr sz="1800" spc="-30" dirty="0">
                <a:latin typeface="Times New Roman"/>
                <a:cs typeface="Times New Roman"/>
              </a:rPr>
              <a:t>Side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Times New Roman"/>
                <a:cs typeface="Times New Roman"/>
              </a:rPr>
              <a:t>effects</a:t>
            </a:r>
            <a:endParaRPr sz="1800">
              <a:latin typeface="Times New Roman"/>
              <a:cs typeface="Times New Roman"/>
            </a:endParaRPr>
          </a:p>
          <a:p>
            <a:pPr marL="685800" lvl="1" indent="-229235">
              <a:lnSpc>
                <a:spcPct val="100000"/>
              </a:lnSpc>
              <a:spcBef>
                <a:spcPts val="290"/>
              </a:spcBef>
              <a:buFont typeface="Wingdings"/>
              <a:buChar char=""/>
              <a:tabLst>
                <a:tab pos="686435" algn="l"/>
              </a:tabLst>
            </a:pPr>
            <a:r>
              <a:rPr sz="1800" spc="15" dirty="0">
                <a:latin typeface="Times New Roman"/>
                <a:cs typeface="Times New Roman"/>
              </a:rPr>
              <a:t>Exascerbation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disease </a:t>
            </a:r>
            <a:r>
              <a:rPr sz="1800" spc="30" dirty="0">
                <a:latin typeface="Times New Roman"/>
                <a:cs typeface="Times New Roman"/>
              </a:rPr>
              <a:t>state</a:t>
            </a:r>
            <a:endParaRPr sz="1800">
              <a:latin typeface="Times New Roman"/>
              <a:cs typeface="Times New Roman"/>
            </a:endParaRPr>
          </a:p>
          <a:p>
            <a:pPr marL="685800" lvl="1" indent="-229235">
              <a:lnSpc>
                <a:spcPct val="100000"/>
              </a:lnSpc>
              <a:spcBef>
                <a:spcPts val="275"/>
              </a:spcBef>
              <a:buFont typeface="Wingdings"/>
              <a:buChar char=""/>
              <a:tabLst>
                <a:tab pos="686435" algn="l"/>
              </a:tabLst>
            </a:pPr>
            <a:r>
              <a:rPr sz="1800" spc="-5" dirty="0">
                <a:latin typeface="Times New Roman"/>
                <a:cs typeface="Times New Roman"/>
              </a:rPr>
              <a:t>Acquisition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disease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state!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2000" cy="68336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4819" y="480059"/>
            <a:ext cx="5981700" cy="6377940"/>
          </a:xfrm>
          <a:custGeom>
            <a:avLst/>
            <a:gdLst/>
            <a:ahLst/>
            <a:cxnLst/>
            <a:rect l="l" t="t" r="r" b="b"/>
            <a:pathLst>
              <a:path w="5981700" h="6377940">
                <a:moveTo>
                  <a:pt x="0" y="6377940"/>
                </a:moveTo>
                <a:lnTo>
                  <a:pt x="5981700" y="6377940"/>
                </a:lnTo>
                <a:lnTo>
                  <a:pt x="5981700" y="0"/>
                </a:lnTo>
                <a:lnTo>
                  <a:pt x="0" y="0"/>
                </a:lnTo>
                <a:lnTo>
                  <a:pt x="0" y="6377940"/>
                </a:lnTo>
                <a:close/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6501" y="-53043"/>
            <a:ext cx="6240017" cy="7210307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5"/>
              </a:spcBef>
            </a:pPr>
            <a:r>
              <a:rPr sz="2000" b="1" spc="20" dirty="0">
                <a:latin typeface="Times New Roman"/>
                <a:cs typeface="Times New Roman"/>
              </a:rPr>
              <a:t>1</a:t>
            </a:r>
            <a:r>
              <a:rPr sz="20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.</a:t>
            </a:r>
            <a:r>
              <a:rPr sz="2000" b="1" spc="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Life</a:t>
            </a: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attenuated</a:t>
            </a:r>
            <a:r>
              <a:rPr sz="2000" b="1" spc="7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viruses</a:t>
            </a:r>
            <a:r>
              <a:rPr sz="2000" b="1" spc="4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-30" dirty="0">
                <a:solidFill>
                  <a:srgbClr val="00AF50"/>
                </a:solidFill>
                <a:latin typeface="Times New Roman"/>
                <a:cs typeface="Times New Roman"/>
              </a:rPr>
              <a:t>and</a:t>
            </a:r>
            <a:r>
              <a:rPr sz="2000" b="1" spc="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bacteria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990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40" dirty="0">
                <a:latin typeface="Times New Roman"/>
                <a:cs typeface="Times New Roman"/>
              </a:rPr>
              <a:t>Whole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Organism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Vaccines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994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105" dirty="0">
                <a:latin typeface="Times New Roman"/>
                <a:cs typeface="Times New Roman"/>
              </a:rPr>
              <a:t>It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can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still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grow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degree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within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the</a:t>
            </a:r>
            <a:r>
              <a:rPr sz="2000" spc="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inoculated</a:t>
            </a:r>
          </a:p>
          <a:p>
            <a:pPr marL="241300">
              <a:lnSpc>
                <a:spcPct val="100000"/>
              </a:lnSpc>
            </a:pPr>
            <a:r>
              <a:rPr sz="2000" spc="40" dirty="0">
                <a:latin typeface="Times New Roman"/>
                <a:cs typeface="Times New Roman"/>
              </a:rPr>
              <a:t>host</a:t>
            </a:r>
            <a:endParaRPr sz="2000" dirty="0">
              <a:latin typeface="Times New Roman"/>
              <a:cs typeface="Times New Roman"/>
            </a:endParaRPr>
          </a:p>
          <a:p>
            <a:pPr marL="241300" marR="214629" indent="-228600">
              <a:lnSpc>
                <a:spcPct val="100000"/>
              </a:lnSpc>
              <a:spcBef>
                <a:spcPts val="1010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105" dirty="0">
                <a:latin typeface="Times New Roman"/>
                <a:cs typeface="Times New Roman"/>
              </a:rPr>
              <a:t>It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provides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prolonged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immune </a:t>
            </a:r>
            <a:r>
              <a:rPr sz="2000" spc="20" dirty="0">
                <a:latin typeface="Times New Roman"/>
                <a:cs typeface="Times New Roman"/>
              </a:rPr>
              <a:t>system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exposure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epitopes </a:t>
            </a:r>
            <a:r>
              <a:rPr sz="2000" spc="-15" dirty="0">
                <a:latin typeface="Times New Roman"/>
                <a:cs typeface="Times New Roman"/>
              </a:rPr>
              <a:t>(which is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70" dirty="0">
                <a:latin typeface="Times New Roman"/>
                <a:cs typeface="Times New Roman"/>
              </a:rPr>
              <a:t>part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 </a:t>
            </a:r>
            <a:r>
              <a:rPr sz="2000" spc="35" dirty="0">
                <a:latin typeface="Times New Roman"/>
                <a:cs typeface="Times New Roman"/>
              </a:rPr>
              <a:t>antigen </a:t>
            </a:r>
            <a:r>
              <a:rPr sz="2000" spc="60" dirty="0">
                <a:latin typeface="Times New Roman"/>
                <a:cs typeface="Times New Roman"/>
              </a:rPr>
              <a:t>that </a:t>
            </a:r>
            <a:r>
              <a:rPr sz="2000" spc="-15" dirty="0">
                <a:latin typeface="Times New Roman"/>
                <a:cs typeface="Times New Roman"/>
              </a:rPr>
              <a:t>is 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recognized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immune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system)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40" dirty="0">
                <a:latin typeface="Times New Roman"/>
                <a:cs typeface="Times New Roman"/>
              </a:rPr>
              <a:t>Higher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immunogenicity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memory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994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5" dirty="0">
                <a:latin typeface="Times New Roman"/>
                <a:cs typeface="Times New Roman"/>
              </a:rPr>
              <a:t>Typically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required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ONLY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1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shot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005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5" dirty="0">
                <a:latin typeface="Times New Roman"/>
                <a:cs typeface="Times New Roman"/>
              </a:rPr>
              <a:t>Stimulates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host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cell-mediated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response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-5" dirty="0">
                <a:latin typeface="Times New Roman"/>
                <a:cs typeface="Times New Roman"/>
              </a:rPr>
              <a:t>Risk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reversion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virulent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form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30" dirty="0">
                <a:latin typeface="Times New Roman"/>
                <a:cs typeface="Times New Roman"/>
              </a:rPr>
              <a:t>exist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010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i="1" spc="-40" dirty="0">
                <a:latin typeface="Times New Roman"/>
                <a:cs typeface="Times New Roman"/>
              </a:rPr>
              <a:t>E.g. </a:t>
            </a:r>
            <a:r>
              <a:rPr sz="2000" i="1" spc="-75" dirty="0">
                <a:latin typeface="Times New Roman"/>
                <a:cs typeface="Times New Roman"/>
              </a:rPr>
              <a:t>Polio</a:t>
            </a:r>
            <a:r>
              <a:rPr sz="2000" i="1" spc="-30" dirty="0">
                <a:latin typeface="Times New Roman"/>
                <a:cs typeface="Times New Roman"/>
              </a:rPr>
              <a:t> </a:t>
            </a:r>
            <a:r>
              <a:rPr sz="2000" i="1" spc="-55" dirty="0">
                <a:latin typeface="Times New Roman"/>
                <a:cs typeface="Times New Roman"/>
              </a:rPr>
              <a:t>and</a:t>
            </a:r>
            <a:r>
              <a:rPr sz="2000" i="1" spc="-30" dirty="0">
                <a:latin typeface="Times New Roman"/>
                <a:cs typeface="Times New Roman"/>
              </a:rPr>
              <a:t> </a:t>
            </a:r>
            <a:r>
              <a:rPr sz="2000" i="1" spc="-110" dirty="0">
                <a:latin typeface="Times New Roman"/>
                <a:cs typeface="Times New Roman"/>
              </a:rPr>
              <a:t>Measles</a:t>
            </a:r>
            <a:endParaRPr sz="20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994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25" dirty="0">
                <a:latin typeface="Times New Roman"/>
                <a:cs typeface="Times New Roman"/>
              </a:rPr>
              <a:t>Attenuation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is </a:t>
            </a:r>
            <a:r>
              <a:rPr sz="2000" spc="5" dirty="0">
                <a:latin typeface="Times New Roman"/>
                <a:cs typeface="Times New Roman"/>
              </a:rPr>
              <a:t>done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by:</a:t>
            </a:r>
            <a:endParaRPr sz="2000" dirty="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535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600" spc="15" dirty="0">
                <a:latin typeface="Times New Roman"/>
                <a:cs typeface="Times New Roman"/>
              </a:rPr>
              <a:t>Moderated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heat</a:t>
            </a:r>
            <a:endParaRPr lang="en-US" sz="1600" spc="10" dirty="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535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lang="en-US" sz="1600" dirty="0">
                <a:latin typeface="Times New Roman"/>
                <a:cs typeface="Times New Roman"/>
              </a:rPr>
              <a:t>Reverse genetic systems to engineer rationally-designed attenuated virus e.g. </a:t>
            </a:r>
            <a:r>
              <a:rPr lang="en-US" sz="1600" dirty="0">
                <a:highlight>
                  <a:srgbClr val="FFFF00"/>
                </a:highlight>
                <a:latin typeface="Times New Roman"/>
                <a:cs typeface="Times New Roman"/>
              </a:rPr>
              <a:t>gene knock-down of nonstructural protein</a:t>
            </a:r>
            <a:endParaRPr sz="1600" dirty="0">
              <a:highlight>
                <a:srgbClr val="FFFF00"/>
              </a:highlight>
              <a:latin typeface="Times New Roman"/>
              <a:cs typeface="Times New Roman"/>
            </a:endParaRPr>
          </a:p>
          <a:p>
            <a:pPr marL="698500" marR="5080" lvl="1" indent="-228600">
              <a:lnSpc>
                <a:spcPct val="100000"/>
              </a:lnSpc>
              <a:spcBef>
                <a:spcPts val="500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600" spc="15" dirty="0">
                <a:latin typeface="Times New Roman"/>
                <a:cs typeface="Times New Roman"/>
              </a:rPr>
              <a:t>Passaging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0" dirty="0">
                <a:latin typeface="Times New Roman"/>
                <a:cs typeface="Times New Roman"/>
              </a:rPr>
              <a:t>virus </a:t>
            </a:r>
            <a:r>
              <a:rPr sz="1600" spc="5" dirty="0">
                <a:latin typeface="Times New Roman"/>
                <a:cs typeface="Times New Roman"/>
              </a:rPr>
              <a:t>in </a:t>
            </a:r>
            <a:r>
              <a:rPr sz="1600" b="1" u="sng" spc="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foreign</a:t>
            </a:r>
            <a:r>
              <a:rPr sz="1600" b="1" spc="1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host </a:t>
            </a:r>
            <a:r>
              <a:rPr sz="1600" dirty="0">
                <a:latin typeface="Times New Roman"/>
                <a:cs typeface="Times New Roman"/>
              </a:rPr>
              <a:t>such </a:t>
            </a:r>
            <a:r>
              <a:rPr sz="1600" spc="-5" dirty="0">
                <a:latin typeface="Times New Roman"/>
                <a:cs typeface="Times New Roman"/>
              </a:rPr>
              <a:t>as </a:t>
            </a:r>
            <a:r>
              <a:rPr sz="1600" spc="10" dirty="0">
                <a:latin typeface="Times New Roman"/>
                <a:cs typeface="Times New Roman"/>
              </a:rPr>
              <a:t>embryonated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eggs </a:t>
            </a:r>
            <a:r>
              <a:rPr sz="1600" spc="40" dirty="0">
                <a:latin typeface="Times New Roman"/>
                <a:cs typeface="Times New Roman"/>
              </a:rPr>
              <a:t>or </a:t>
            </a:r>
            <a:r>
              <a:rPr sz="1600" spc="10" dirty="0">
                <a:latin typeface="Times New Roman"/>
                <a:cs typeface="Times New Roman"/>
              </a:rPr>
              <a:t>tissue </a:t>
            </a:r>
            <a:r>
              <a:rPr sz="1600" spc="5" dirty="0">
                <a:latin typeface="Times New Roman"/>
                <a:cs typeface="Times New Roman"/>
              </a:rPr>
              <a:t>culture. </a:t>
            </a:r>
            <a:r>
              <a:rPr sz="1600" spc="-20" dirty="0">
                <a:latin typeface="Times New Roman"/>
                <a:cs typeface="Times New Roman"/>
              </a:rPr>
              <a:t>Sabin </a:t>
            </a:r>
            <a:r>
              <a:rPr sz="1600" spc="-15" dirty="0">
                <a:latin typeface="Times New Roman"/>
                <a:cs typeface="Times New Roman"/>
              </a:rPr>
              <a:t>polio </a:t>
            </a:r>
            <a:r>
              <a:rPr sz="1600" spc="-25" dirty="0">
                <a:latin typeface="Times New Roman"/>
                <a:cs typeface="Times New Roman"/>
              </a:rPr>
              <a:t>vaccine </a:t>
            </a:r>
            <a:r>
              <a:rPr sz="1600" spc="20" dirty="0">
                <a:latin typeface="Times New Roman"/>
                <a:cs typeface="Times New Roman"/>
              </a:rPr>
              <a:t>attenuation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achieved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by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rapid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passage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primary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monkey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b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kidney</a:t>
            </a:r>
            <a:r>
              <a:rPr sz="1600" b="1" u="sng" spc="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600" b="1" u="sng" spc="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cells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40068" y="480059"/>
            <a:ext cx="5157470" cy="6160135"/>
          </a:xfrm>
          <a:custGeom>
            <a:avLst/>
            <a:gdLst/>
            <a:ahLst/>
            <a:cxnLst/>
            <a:rect l="l" t="t" r="r" b="b"/>
            <a:pathLst>
              <a:path w="5157470" h="6160134">
                <a:moveTo>
                  <a:pt x="0" y="6160008"/>
                </a:moveTo>
                <a:lnTo>
                  <a:pt x="5157216" y="6160008"/>
                </a:lnTo>
                <a:lnTo>
                  <a:pt x="5157216" y="0"/>
                </a:lnTo>
                <a:lnTo>
                  <a:pt x="0" y="0"/>
                </a:lnTo>
                <a:lnTo>
                  <a:pt x="0" y="6160008"/>
                </a:lnTo>
                <a:close/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720078" y="440893"/>
            <a:ext cx="41662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22300" algn="l"/>
              </a:tabLst>
            </a:pPr>
            <a:r>
              <a:rPr u="none" spc="30" dirty="0"/>
              <a:t>2)	</a:t>
            </a:r>
            <a:r>
              <a:rPr spc="5" dirty="0"/>
              <a:t>Inactivated</a:t>
            </a:r>
            <a:r>
              <a:rPr spc="45" dirty="0"/>
              <a:t> </a:t>
            </a:r>
            <a:r>
              <a:rPr spc="15" dirty="0"/>
              <a:t>viruses</a:t>
            </a:r>
            <a:r>
              <a:rPr spc="35" dirty="0"/>
              <a:t> </a:t>
            </a:r>
            <a:r>
              <a:rPr spc="-30" dirty="0"/>
              <a:t>and</a:t>
            </a:r>
            <a:r>
              <a:rPr spc="40" dirty="0"/>
              <a:t> </a:t>
            </a:r>
            <a:r>
              <a:rPr spc="5" dirty="0"/>
              <a:t>bacteria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720078" y="745337"/>
            <a:ext cx="4954270" cy="560959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625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40" dirty="0">
                <a:latin typeface="Times New Roman"/>
                <a:cs typeface="Times New Roman"/>
              </a:rPr>
              <a:t>Whole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Organism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Vaccines</a:t>
            </a:r>
            <a:endParaRPr sz="2000">
              <a:latin typeface="Times New Roman"/>
              <a:cs typeface="Times New Roman"/>
            </a:endParaRPr>
          </a:p>
          <a:p>
            <a:pPr marL="241300" marR="149860" indent="-229235">
              <a:lnSpc>
                <a:spcPts val="1920"/>
              </a:lnSpc>
              <a:spcBef>
                <a:spcPts val="995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5" dirty="0">
                <a:latin typeface="Times New Roman"/>
                <a:cs typeface="Times New Roman"/>
              </a:rPr>
              <a:t>Virus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inactivation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involves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removal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virus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capacity </a:t>
            </a:r>
            <a:r>
              <a:rPr sz="2000" spc="50" dirty="0">
                <a:latin typeface="Times New Roman"/>
                <a:cs typeface="Times New Roman"/>
              </a:rPr>
              <a:t>to </a:t>
            </a:r>
            <a:r>
              <a:rPr sz="2000" spc="-10" dirty="0">
                <a:latin typeface="Times New Roman"/>
                <a:cs typeface="Times New Roman"/>
              </a:rPr>
              <a:t>infect </a:t>
            </a:r>
            <a:r>
              <a:rPr sz="2000" spc="35" dirty="0">
                <a:latin typeface="Times New Roman"/>
                <a:cs typeface="Times New Roman"/>
              </a:rPr>
              <a:t>without </a:t>
            </a:r>
            <a:r>
              <a:rPr sz="2000" spc="10" dirty="0">
                <a:latin typeface="Times New Roman"/>
                <a:cs typeface="Times New Roman"/>
              </a:rPr>
              <a:t>eliminating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virus.</a:t>
            </a:r>
            <a:endParaRPr sz="2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530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Viral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inactivation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works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by:</a:t>
            </a:r>
            <a:endParaRPr sz="2000">
              <a:latin typeface="Times New Roman"/>
              <a:cs typeface="Times New Roman"/>
            </a:endParaRPr>
          </a:p>
          <a:p>
            <a:pPr marL="698500" marR="38100" lvl="1" indent="-228600">
              <a:lnSpc>
                <a:spcPts val="1540"/>
              </a:lnSpc>
              <a:spcBef>
                <a:spcPts val="505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600" spc="-45" dirty="0">
                <a:latin typeface="Times New Roman"/>
                <a:cs typeface="Times New Roman"/>
              </a:rPr>
              <a:t>By </a:t>
            </a:r>
            <a:r>
              <a:rPr sz="1600" spc="15" dirty="0">
                <a:latin typeface="Times New Roman"/>
                <a:cs typeface="Times New Roman"/>
              </a:rPr>
              <a:t>attacking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15" dirty="0">
                <a:latin typeface="Times New Roman"/>
                <a:cs typeface="Times New Roman"/>
              </a:rPr>
              <a:t>viral </a:t>
            </a:r>
            <a:r>
              <a:rPr sz="1600" spc="-20" dirty="0">
                <a:latin typeface="Times New Roman"/>
                <a:cs typeface="Times New Roman"/>
              </a:rPr>
              <a:t>envelop </a:t>
            </a:r>
            <a:r>
              <a:rPr sz="1600" spc="40" dirty="0">
                <a:latin typeface="Times New Roman"/>
                <a:cs typeface="Times New Roman"/>
              </a:rPr>
              <a:t>or </a:t>
            </a:r>
            <a:r>
              <a:rPr sz="1600" spc="-15" dirty="0">
                <a:latin typeface="Times New Roman"/>
                <a:cs typeface="Times New Roman"/>
              </a:rPr>
              <a:t>capsid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20" dirty="0">
                <a:latin typeface="Times New Roman"/>
                <a:cs typeface="Times New Roman"/>
              </a:rPr>
              <a:t> destroying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its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ability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infect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or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interact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with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cells</a:t>
            </a:r>
            <a:endParaRPr sz="16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1730"/>
              </a:lnSpc>
              <a:spcBef>
                <a:spcPts val="114"/>
              </a:spcBef>
              <a:buFont typeface="Wingdings"/>
              <a:buChar char=""/>
              <a:tabLst>
                <a:tab pos="698500" algn="l"/>
                <a:tab pos="699135" algn="l"/>
              </a:tabLst>
            </a:pPr>
            <a:r>
              <a:rPr sz="1600" spc="-45" dirty="0">
                <a:latin typeface="Times New Roman"/>
                <a:cs typeface="Times New Roman"/>
              </a:rPr>
              <a:t>By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disrupting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viral</a:t>
            </a:r>
            <a:r>
              <a:rPr sz="1600" spc="-15" dirty="0">
                <a:latin typeface="Times New Roman"/>
                <a:cs typeface="Times New Roman"/>
              </a:rPr>
              <a:t> DNA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or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RNA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endParaRPr sz="1600">
              <a:latin typeface="Times New Roman"/>
              <a:cs typeface="Times New Roman"/>
            </a:endParaRPr>
          </a:p>
          <a:p>
            <a:pPr marL="698500">
              <a:lnSpc>
                <a:spcPts val="1730"/>
              </a:lnSpc>
            </a:pPr>
            <a:r>
              <a:rPr sz="1600" spc="20" dirty="0">
                <a:latin typeface="Times New Roman"/>
                <a:cs typeface="Times New Roman"/>
              </a:rPr>
              <a:t>preventing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replication</a:t>
            </a:r>
            <a:endParaRPr sz="1600">
              <a:latin typeface="Times New Roman"/>
              <a:cs typeface="Times New Roman"/>
            </a:endParaRPr>
          </a:p>
          <a:p>
            <a:pPr marL="241300" marR="5080" indent="-229235">
              <a:lnSpc>
                <a:spcPct val="80000"/>
              </a:lnSpc>
              <a:spcBef>
                <a:spcPts val="994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15" dirty="0">
                <a:latin typeface="Times New Roman"/>
                <a:cs typeface="Times New Roman"/>
              </a:rPr>
              <a:t>Inactivation </a:t>
            </a:r>
            <a:r>
              <a:rPr sz="2000" spc="-15" dirty="0">
                <a:latin typeface="Times New Roman"/>
                <a:cs typeface="Times New Roman"/>
              </a:rPr>
              <a:t>is </a:t>
            </a:r>
            <a:r>
              <a:rPr sz="2000" spc="5" dirty="0">
                <a:latin typeface="Times New Roman"/>
                <a:cs typeface="Times New Roman"/>
              </a:rPr>
              <a:t>done </a:t>
            </a:r>
            <a:r>
              <a:rPr sz="2000" spc="-10" dirty="0">
                <a:latin typeface="Times New Roman"/>
                <a:cs typeface="Times New Roman"/>
              </a:rPr>
              <a:t>by </a:t>
            </a:r>
            <a:r>
              <a:rPr sz="2000" spc="55" dirty="0">
                <a:latin typeface="Times New Roman"/>
                <a:cs typeface="Times New Roman"/>
              </a:rPr>
              <a:t>solvent/detergent 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inactivation </a:t>
            </a:r>
            <a:r>
              <a:rPr sz="2000" spc="35" dirty="0">
                <a:latin typeface="Times New Roman"/>
                <a:cs typeface="Times New Roman"/>
              </a:rPr>
              <a:t>[e.g.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30" dirty="0">
                <a:latin typeface="Times New Roman"/>
                <a:cs typeface="Times New Roman"/>
              </a:rPr>
              <a:t>with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90" dirty="0">
                <a:latin typeface="Times New Roman"/>
                <a:cs typeface="Times New Roman"/>
              </a:rPr>
              <a:t>TRIS],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pasteurization,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acid</a:t>
            </a:r>
            <a:r>
              <a:rPr sz="2000" spc="5" dirty="0">
                <a:latin typeface="Times New Roman"/>
                <a:cs typeface="Times New Roman"/>
              </a:rPr>
              <a:t> pH,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and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UV</a:t>
            </a:r>
            <a:endParaRPr sz="2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520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5" dirty="0">
                <a:latin typeface="Times New Roman"/>
                <a:cs typeface="Times New Roman"/>
              </a:rPr>
              <a:t>Usually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requires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repeated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boosters</a:t>
            </a:r>
            <a:endParaRPr sz="2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515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25" dirty="0">
                <a:latin typeface="Times New Roman"/>
                <a:cs typeface="Times New Roman"/>
              </a:rPr>
              <a:t>Predominantly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humoral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immune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response</a:t>
            </a:r>
            <a:endParaRPr sz="2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530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Risks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containing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active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pathogen</a:t>
            </a:r>
            <a:endParaRPr sz="2000">
              <a:latin typeface="Times New Roman"/>
              <a:cs typeface="Times New Roman"/>
            </a:endParaRPr>
          </a:p>
          <a:p>
            <a:pPr marL="241300" marR="437515" indent="-229235" algn="just">
              <a:lnSpc>
                <a:spcPct val="80000"/>
              </a:lnSpc>
              <a:spcBef>
                <a:spcPts val="994"/>
              </a:spcBef>
              <a:buFont typeface="Wingdings"/>
              <a:buChar char=""/>
              <a:tabLst>
                <a:tab pos="241935" algn="l"/>
              </a:tabLst>
            </a:pPr>
            <a:r>
              <a:rPr sz="2000" spc="-5" dirty="0">
                <a:latin typeface="Times New Roman"/>
                <a:cs typeface="Times New Roman"/>
              </a:rPr>
              <a:t>E.g: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Viral: </a:t>
            </a:r>
            <a:r>
              <a:rPr sz="2000" i="1" spc="-100" dirty="0">
                <a:latin typeface="Times New Roman"/>
                <a:cs typeface="Times New Roman"/>
              </a:rPr>
              <a:t>polio </a:t>
            </a:r>
            <a:r>
              <a:rPr sz="2000" i="1" spc="-114" dirty="0">
                <a:latin typeface="Times New Roman"/>
                <a:cs typeface="Times New Roman"/>
              </a:rPr>
              <a:t>vaccine </a:t>
            </a:r>
            <a:r>
              <a:rPr sz="2000" i="1" spc="-25" dirty="0">
                <a:latin typeface="Times New Roman"/>
                <a:cs typeface="Times New Roman"/>
              </a:rPr>
              <a:t>(Salk </a:t>
            </a:r>
            <a:r>
              <a:rPr sz="2000" i="1" spc="-105" dirty="0">
                <a:latin typeface="Times New Roman"/>
                <a:cs typeface="Times New Roman"/>
              </a:rPr>
              <a:t>vaccine) </a:t>
            </a:r>
            <a:r>
              <a:rPr sz="2000" i="1" spc="-55" dirty="0">
                <a:latin typeface="Times New Roman"/>
                <a:cs typeface="Times New Roman"/>
              </a:rPr>
              <a:t>and </a:t>
            </a:r>
            <a:r>
              <a:rPr sz="2000" i="1" spc="-50" dirty="0">
                <a:latin typeface="Times New Roman"/>
                <a:cs typeface="Times New Roman"/>
              </a:rPr>
              <a:t> </a:t>
            </a:r>
            <a:r>
              <a:rPr sz="2000" i="1" spc="-45" dirty="0">
                <a:latin typeface="Times New Roman"/>
                <a:cs typeface="Times New Roman"/>
              </a:rPr>
              <a:t>influenza </a:t>
            </a:r>
            <a:r>
              <a:rPr sz="2000" i="1" spc="-105" dirty="0">
                <a:latin typeface="Times New Roman"/>
                <a:cs typeface="Times New Roman"/>
              </a:rPr>
              <a:t>vaccine</a:t>
            </a:r>
            <a:r>
              <a:rPr sz="2000" spc="-105" dirty="0">
                <a:latin typeface="Times New Roman"/>
                <a:cs typeface="Times New Roman"/>
              </a:rPr>
              <a:t>. </a:t>
            </a:r>
            <a:r>
              <a:rPr sz="2000" spc="-15" dirty="0">
                <a:latin typeface="Times New Roman"/>
                <a:cs typeface="Times New Roman"/>
              </a:rPr>
              <a:t>Bacterial: </a:t>
            </a:r>
            <a:r>
              <a:rPr sz="2000" i="1" spc="-80" dirty="0">
                <a:latin typeface="Times New Roman"/>
                <a:cs typeface="Times New Roman"/>
              </a:rPr>
              <a:t>typhoid </a:t>
            </a:r>
            <a:r>
              <a:rPr sz="2000" i="1" spc="-114" dirty="0">
                <a:latin typeface="Times New Roman"/>
                <a:cs typeface="Times New Roman"/>
              </a:rPr>
              <a:t>vaccine,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-245" dirty="0">
                <a:latin typeface="Times New Roman"/>
                <a:cs typeface="Times New Roman"/>
              </a:rPr>
              <a:t>c</a:t>
            </a:r>
            <a:r>
              <a:rPr sz="2000" i="1" spc="-85" dirty="0">
                <a:latin typeface="Times New Roman"/>
                <a:cs typeface="Times New Roman"/>
              </a:rPr>
              <a:t>h</a:t>
            </a:r>
            <a:r>
              <a:rPr sz="2000" i="1" spc="-130" dirty="0">
                <a:latin typeface="Times New Roman"/>
                <a:cs typeface="Times New Roman"/>
              </a:rPr>
              <a:t>ol</a:t>
            </a:r>
            <a:r>
              <a:rPr sz="2000" i="1" spc="-150" dirty="0">
                <a:latin typeface="Times New Roman"/>
                <a:cs typeface="Times New Roman"/>
              </a:rPr>
              <a:t>e</a:t>
            </a:r>
            <a:r>
              <a:rPr sz="2000" i="1" spc="-135" dirty="0">
                <a:latin typeface="Times New Roman"/>
                <a:cs typeface="Times New Roman"/>
              </a:rPr>
              <a:t>r</a:t>
            </a:r>
            <a:r>
              <a:rPr sz="2000" i="1" spc="-85" dirty="0">
                <a:latin typeface="Times New Roman"/>
                <a:cs typeface="Times New Roman"/>
              </a:rPr>
              <a:t>a</a:t>
            </a:r>
            <a:r>
              <a:rPr sz="2000" i="1" spc="-45" dirty="0">
                <a:latin typeface="Times New Roman"/>
                <a:cs typeface="Times New Roman"/>
              </a:rPr>
              <a:t> </a:t>
            </a:r>
            <a:r>
              <a:rPr sz="2000" i="1" spc="-20" dirty="0">
                <a:latin typeface="Times New Roman"/>
                <a:cs typeface="Times New Roman"/>
              </a:rPr>
              <a:t>v</a:t>
            </a:r>
            <a:r>
              <a:rPr sz="2000" i="1" spc="-85" dirty="0">
                <a:latin typeface="Times New Roman"/>
                <a:cs typeface="Times New Roman"/>
              </a:rPr>
              <a:t>a</a:t>
            </a:r>
            <a:r>
              <a:rPr sz="2000" i="1" spc="-225" dirty="0">
                <a:latin typeface="Times New Roman"/>
                <a:cs typeface="Times New Roman"/>
              </a:rPr>
              <a:t>c</a:t>
            </a:r>
            <a:r>
              <a:rPr sz="2000" i="1" spc="-215" dirty="0">
                <a:latin typeface="Times New Roman"/>
                <a:cs typeface="Times New Roman"/>
              </a:rPr>
              <a:t>c</a:t>
            </a:r>
            <a:r>
              <a:rPr sz="2000" i="1" spc="-80" dirty="0">
                <a:latin typeface="Times New Roman"/>
                <a:cs typeface="Times New Roman"/>
              </a:rPr>
              <a:t>in</a:t>
            </a:r>
            <a:r>
              <a:rPr sz="2000" i="1" spc="-70" dirty="0">
                <a:latin typeface="Times New Roman"/>
                <a:cs typeface="Times New Roman"/>
              </a:rPr>
              <a:t>e</a:t>
            </a:r>
            <a:r>
              <a:rPr sz="2000" i="1" spc="-125" dirty="0">
                <a:latin typeface="Times New Roman"/>
                <a:cs typeface="Times New Roman"/>
              </a:rPr>
              <a:t>,</a:t>
            </a:r>
            <a:r>
              <a:rPr sz="2000" i="1" spc="-50" dirty="0">
                <a:latin typeface="Times New Roman"/>
                <a:cs typeface="Times New Roman"/>
              </a:rPr>
              <a:t> </a:t>
            </a:r>
            <a:r>
              <a:rPr sz="2000" i="1" spc="-105" dirty="0">
                <a:latin typeface="Times New Roman"/>
                <a:cs typeface="Times New Roman"/>
              </a:rPr>
              <a:t>p</a:t>
            </a:r>
            <a:r>
              <a:rPr sz="2000" i="1" spc="-65" dirty="0">
                <a:latin typeface="Times New Roman"/>
                <a:cs typeface="Times New Roman"/>
              </a:rPr>
              <a:t>l</a:t>
            </a:r>
            <a:r>
              <a:rPr sz="2000" i="1" spc="-85" dirty="0">
                <a:latin typeface="Times New Roman"/>
                <a:cs typeface="Times New Roman"/>
              </a:rPr>
              <a:t>a</a:t>
            </a:r>
            <a:r>
              <a:rPr sz="2000" i="1" spc="-65" dirty="0">
                <a:latin typeface="Times New Roman"/>
                <a:cs typeface="Times New Roman"/>
              </a:rPr>
              <a:t>g</a:t>
            </a:r>
            <a:r>
              <a:rPr sz="2000" i="1" spc="-75" dirty="0">
                <a:latin typeface="Times New Roman"/>
                <a:cs typeface="Times New Roman"/>
              </a:rPr>
              <a:t>u</a:t>
            </a:r>
            <a:r>
              <a:rPr sz="2000" i="1" spc="-200" dirty="0">
                <a:latin typeface="Times New Roman"/>
                <a:cs typeface="Times New Roman"/>
              </a:rPr>
              <a:t>e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25" dirty="0">
                <a:latin typeface="Times New Roman"/>
                <a:cs typeface="Times New Roman"/>
              </a:rPr>
              <a:t>v</a:t>
            </a:r>
            <a:r>
              <a:rPr sz="2000" i="1" spc="-85" dirty="0">
                <a:latin typeface="Times New Roman"/>
                <a:cs typeface="Times New Roman"/>
              </a:rPr>
              <a:t>a</a:t>
            </a:r>
            <a:r>
              <a:rPr sz="2000" i="1" spc="-225" dirty="0">
                <a:latin typeface="Times New Roman"/>
                <a:cs typeface="Times New Roman"/>
              </a:rPr>
              <a:t>c</a:t>
            </a:r>
            <a:r>
              <a:rPr sz="2000" i="1" spc="-215" dirty="0">
                <a:latin typeface="Times New Roman"/>
                <a:cs typeface="Times New Roman"/>
              </a:rPr>
              <a:t>c</a:t>
            </a:r>
            <a:r>
              <a:rPr sz="2000" i="1" spc="-80" dirty="0">
                <a:latin typeface="Times New Roman"/>
                <a:cs typeface="Times New Roman"/>
              </a:rPr>
              <a:t>in</a:t>
            </a:r>
            <a:r>
              <a:rPr sz="2000" i="1" spc="-70" dirty="0">
                <a:latin typeface="Times New Roman"/>
                <a:cs typeface="Times New Roman"/>
              </a:rPr>
              <a:t>e</a:t>
            </a:r>
            <a:r>
              <a:rPr sz="2000" i="1" spc="-125" dirty="0">
                <a:latin typeface="Times New Roman"/>
                <a:cs typeface="Times New Roman"/>
              </a:rPr>
              <a:t>,</a:t>
            </a:r>
            <a:r>
              <a:rPr sz="2000" i="1" spc="-40" dirty="0">
                <a:latin typeface="Times New Roman"/>
                <a:cs typeface="Times New Roman"/>
              </a:rPr>
              <a:t> </a:t>
            </a:r>
            <a:r>
              <a:rPr sz="2000" i="1" spc="-85" dirty="0">
                <a:latin typeface="Times New Roman"/>
                <a:cs typeface="Times New Roman"/>
              </a:rPr>
              <a:t>a</a:t>
            </a:r>
            <a:r>
              <a:rPr sz="2000" i="1" spc="-45" dirty="0">
                <a:latin typeface="Times New Roman"/>
                <a:cs typeface="Times New Roman"/>
              </a:rPr>
              <a:t>nd</a:t>
            </a:r>
            <a:r>
              <a:rPr sz="2000" i="1" spc="-20" dirty="0">
                <a:latin typeface="Times New Roman"/>
                <a:cs typeface="Times New Roman"/>
              </a:rPr>
              <a:t> </a:t>
            </a:r>
            <a:r>
              <a:rPr sz="2000" i="1" spc="-175" dirty="0">
                <a:latin typeface="Times New Roman"/>
                <a:cs typeface="Times New Roman"/>
              </a:rPr>
              <a:t>p</a:t>
            </a:r>
            <a:r>
              <a:rPr sz="2000" i="1" spc="-165" dirty="0">
                <a:latin typeface="Times New Roman"/>
                <a:cs typeface="Times New Roman"/>
              </a:rPr>
              <a:t>e</a:t>
            </a:r>
            <a:r>
              <a:rPr sz="2000" i="1" spc="-5" dirty="0">
                <a:latin typeface="Times New Roman"/>
                <a:cs typeface="Times New Roman"/>
              </a:rPr>
              <a:t>r</a:t>
            </a:r>
            <a:r>
              <a:rPr sz="2000" i="1" spc="-75" dirty="0">
                <a:latin typeface="Times New Roman"/>
                <a:cs typeface="Times New Roman"/>
              </a:rPr>
              <a:t>tu</a:t>
            </a:r>
            <a:r>
              <a:rPr sz="2000" i="1" spc="-80" dirty="0">
                <a:latin typeface="Times New Roman"/>
                <a:cs typeface="Times New Roman"/>
              </a:rPr>
              <a:t>s</a:t>
            </a:r>
            <a:r>
              <a:rPr sz="2000" i="1" spc="-90" dirty="0">
                <a:latin typeface="Times New Roman"/>
                <a:cs typeface="Times New Roman"/>
              </a:rPr>
              <a:t>sis  </a:t>
            </a:r>
            <a:r>
              <a:rPr sz="2000" i="1" spc="-120" dirty="0">
                <a:latin typeface="Times New Roman"/>
                <a:cs typeface="Times New Roman"/>
              </a:rPr>
              <a:t>vaccine.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3816" y="260604"/>
            <a:ext cx="5137785" cy="6174105"/>
          </a:xfrm>
          <a:custGeom>
            <a:avLst/>
            <a:gdLst/>
            <a:ahLst/>
            <a:cxnLst/>
            <a:rect l="l" t="t" r="r" b="b"/>
            <a:pathLst>
              <a:path w="5137785" h="6174105">
                <a:moveTo>
                  <a:pt x="0" y="6173724"/>
                </a:moveTo>
                <a:lnTo>
                  <a:pt x="5137404" y="6173724"/>
                </a:lnTo>
                <a:lnTo>
                  <a:pt x="5137404" y="0"/>
                </a:lnTo>
                <a:lnTo>
                  <a:pt x="0" y="0"/>
                </a:lnTo>
                <a:lnTo>
                  <a:pt x="0" y="6173724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2251" y="245745"/>
            <a:ext cx="21412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20" dirty="0"/>
              <a:t>3.</a:t>
            </a:r>
            <a:r>
              <a:rPr u="none" spc="15" dirty="0"/>
              <a:t> </a:t>
            </a:r>
            <a:r>
              <a:rPr u="none" spc="-5" dirty="0"/>
              <a:t>Subunit</a:t>
            </a:r>
            <a:r>
              <a:rPr u="none" spc="40" dirty="0"/>
              <a:t> </a:t>
            </a:r>
            <a:r>
              <a:rPr u="none" spc="10" dirty="0"/>
              <a:t>vaccines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92251" y="591828"/>
            <a:ext cx="4921250" cy="527621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535"/>
              </a:spcBef>
              <a:buFont typeface="Wingdings"/>
              <a:buChar char=""/>
              <a:tabLst>
                <a:tab pos="241300" algn="l"/>
              </a:tabLst>
            </a:pPr>
            <a:r>
              <a:rPr sz="2000" spc="-5" dirty="0">
                <a:latin typeface="Times New Roman"/>
                <a:cs typeface="Times New Roman"/>
              </a:rPr>
              <a:t>Polysaccharide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(sugar)</a:t>
            </a:r>
            <a:r>
              <a:rPr sz="2000" spc="-15" dirty="0">
                <a:latin typeface="Times New Roman"/>
                <a:cs typeface="Times New Roman"/>
              </a:rPr>
              <a:t> molecules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vaccines</a:t>
            </a:r>
            <a:endParaRPr sz="2000">
              <a:latin typeface="Times New Roman"/>
              <a:cs typeface="Times New Roman"/>
            </a:endParaRPr>
          </a:p>
          <a:p>
            <a:pPr marL="698500" marR="237490" lvl="1" indent="-228600">
              <a:lnSpc>
                <a:spcPts val="1730"/>
              </a:lnSpc>
              <a:spcBef>
                <a:spcPts val="555"/>
              </a:spcBef>
              <a:buFont typeface="Wingdings"/>
              <a:buChar char=""/>
              <a:tabLst>
                <a:tab pos="699135" algn="l"/>
              </a:tabLst>
            </a:pPr>
            <a:r>
              <a:rPr sz="1600" spc="15" dirty="0">
                <a:latin typeface="Times New Roman"/>
                <a:cs typeface="Times New Roman"/>
              </a:rPr>
              <a:t>are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taken</a:t>
            </a:r>
            <a:r>
              <a:rPr sz="1600" spc="-5" dirty="0">
                <a:latin typeface="Times New Roman"/>
                <a:cs typeface="Times New Roman"/>
              </a:rPr>
              <a:t> from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outside</a:t>
            </a:r>
            <a:r>
              <a:rPr sz="1600" spc="-10" dirty="0">
                <a:latin typeface="Times New Roman"/>
                <a:cs typeface="Times New Roman"/>
              </a:rPr>
              <a:t> layer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encapsulated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bacteria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such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23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i="1" spc="-95" dirty="0">
                <a:latin typeface="Times New Roman"/>
                <a:cs typeface="Times New Roman"/>
              </a:rPr>
              <a:t>Streptococcus</a:t>
            </a:r>
            <a:endParaRPr sz="1600">
              <a:latin typeface="Times New Roman"/>
              <a:cs typeface="Times New Roman"/>
            </a:endParaRPr>
          </a:p>
          <a:p>
            <a:pPr marL="698500">
              <a:lnSpc>
                <a:spcPts val="1605"/>
              </a:lnSpc>
            </a:pPr>
            <a:r>
              <a:rPr sz="1600" i="1" spc="-80" dirty="0">
                <a:latin typeface="Times New Roman"/>
                <a:cs typeface="Times New Roman"/>
              </a:rPr>
              <a:t>pneumoniae</a:t>
            </a:r>
            <a:r>
              <a:rPr sz="1600" i="1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(pneumococcal)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serotypes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for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use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endParaRPr sz="1600">
              <a:latin typeface="Times New Roman"/>
              <a:cs typeface="Times New Roman"/>
            </a:endParaRPr>
          </a:p>
          <a:p>
            <a:pPr marL="698500">
              <a:lnSpc>
                <a:spcPts val="1825"/>
              </a:lnSpc>
            </a:pPr>
            <a:r>
              <a:rPr sz="1600" spc="5" dirty="0">
                <a:latin typeface="Times New Roman"/>
                <a:cs typeface="Times New Roman"/>
              </a:rPr>
              <a:t>Pneumovax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23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special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groups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Schedule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vaccine.</a:t>
            </a:r>
            <a:endParaRPr sz="1600">
              <a:latin typeface="Times New Roman"/>
              <a:cs typeface="Times New Roman"/>
            </a:endParaRPr>
          </a:p>
          <a:p>
            <a:pPr marL="276225" indent="-264160">
              <a:lnSpc>
                <a:spcPct val="100000"/>
              </a:lnSpc>
              <a:spcBef>
                <a:spcPts val="725"/>
              </a:spcBef>
              <a:buAutoNum type="arabicPeriod" startAt="4"/>
              <a:tabLst>
                <a:tab pos="276860" algn="l"/>
              </a:tabLst>
            </a:pPr>
            <a:r>
              <a:rPr sz="2000" b="1" spc="50" dirty="0">
                <a:solidFill>
                  <a:srgbClr val="00AF50"/>
                </a:solidFill>
                <a:latin typeface="Times New Roman"/>
                <a:cs typeface="Times New Roman"/>
              </a:rPr>
              <a:t>Toxoid</a:t>
            </a: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vaccines.</a:t>
            </a:r>
            <a:endParaRPr sz="20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40"/>
              </a:spcBef>
              <a:buFont typeface="Wingdings"/>
              <a:buChar char=""/>
              <a:tabLst>
                <a:tab pos="699135" algn="l"/>
              </a:tabLst>
            </a:pPr>
            <a:r>
              <a:rPr sz="1600" spc="-10" dirty="0">
                <a:latin typeface="Times New Roman"/>
                <a:cs typeface="Times New Roman"/>
              </a:rPr>
              <a:t>E.g.</a:t>
            </a:r>
            <a:r>
              <a:rPr sz="1600" spc="10" dirty="0">
                <a:latin typeface="Times New Roman"/>
                <a:cs typeface="Times New Roman"/>
              </a:rPr>
              <a:t> Tetanus,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diphtheria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pertussis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toxins</a:t>
            </a:r>
            <a:endParaRPr sz="16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315"/>
              </a:spcBef>
              <a:buFont typeface="Wingdings"/>
              <a:buChar char=""/>
              <a:tabLst>
                <a:tab pos="699135" algn="l"/>
              </a:tabLst>
            </a:pPr>
            <a:r>
              <a:rPr sz="1600" spc="5" dirty="0">
                <a:latin typeface="Times New Roman"/>
                <a:cs typeface="Times New Roman"/>
              </a:rPr>
              <a:t>Purified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exotoxin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are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treated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with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formaldehyde</a:t>
            </a:r>
            <a:endParaRPr sz="1600">
              <a:latin typeface="Times New Roman"/>
              <a:cs typeface="Times New Roman"/>
            </a:endParaRPr>
          </a:p>
          <a:p>
            <a:pPr marL="698500" marR="1101090" lvl="1" indent="-228600">
              <a:lnSpc>
                <a:spcPts val="1730"/>
              </a:lnSpc>
              <a:spcBef>
                <a:spcPts val="515"/>
              </a:spcBef>
              <a:buFont typeface="Wingdings"/>
              <a:buChar char=""/>
              <a:tabLst>
                <a:tab pos="699135" algn="l"/>
              </a:tabLst>
            </a:pPr>
            <a:r>
              <a:rPr sz="1600" spc="55" dirty="0">
                <a:latin typeface="Times New Roman"/>
                <a:cs typeface="Times New Roman"/>
              </a:rPr>
              <a:t>In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10" dirty="0">
                <a:latin typeface="Times New Roman"/>
                <a:cs typeface="Times New Roman"/>
              </a:rPr>
              <a:t>body </a:t>
            </a:r>
            <a:r>
              <a:rPr sz="1600" spc="25" dirty="0">
                <a:latin typeface="Times New Roman"/>
                <a:cs typeface="Times New Roman"/>
              </a:rPr>
              <a:t>they </a:t>
            </a:r>
            <a:r>
              <a:rPr sz="1600" dirty="0">
                <a:latin typeface="Times New Roman"/>
                <a:cs typeface="Times New Roman"/>
              </a:rPr>
              <a:t>produce </a:t>
            </a:r>
            <a:r>
              <a:rPr sz="1600" spc="20" dirty="0">
                <a:latin typeface="Times New Roman"/>
                <a:cs typeface="Times New Roman"/>
              </a:rPr>
              <a:t>anti-toxin 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immunoglobulins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which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bind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toxin</a:t>
            </a:r>
            <a:endParaRPr sz="1600">
              <a:latin typeface="Times New Roman"/>
              <a:cs typeface="Times New Roman"/>
            </a:endParaRPr>
          </a:p>
          <a:p>
            <a:pPr marL="698500" marR="827405" lvl="1" indent="-228600">
              <a:lnSpc>
                <a:spcPts val="1730"/>
              </a:lnSpc>
              <a:spcBef>
                <a:spcPts val="500"/>
              </a:spcBef>
              <a:buFont typeface="Wingdings"/>
              <a:buChar char=""/>
              <a:tabLst>
                <a:tab pos="699135" algn="l"/>
              </a:tabLst>
            </a:pPr>
            <a:r>
              <a:rPr sz="1600" spc="20" dirty="0">
                <a:solidFill>
                  <a:srgbClr val="00AF50"/>
                </a:solidFill>
                <a:latin typeface="Times New Roman"/>
                <a:cs typeface="Times New Roman"/>
              </a:rPr>
              <a:t>Exotoxin </a:t>
            </a:r>
            <a:r>
              <a:rPr sz="1600" spc="10" dirty="0">
                <a:solidFill>
                  <a:srgbClr val="00AF50"/>
                </a:solidFill>
                <a:latin typeface="Times New Roman"/>
                <a:cs typeface="Times New Roman"/>
              </a:rPr>
              <a:t>genes </a:t>
            </a:r>
            <a:r>
              <a:rPr sz="1600" spc="-10" dirty="0">
                <a:solidFill>
                  <a:srgbClr val="00AF50"/>
                </a:solidFill>
                <a:latin typeface="Times New Roman"/>
                <a:cs typeface="Times New Roman"/>
              </a:rPr>
              <a:t>can </a:t>
            </a:r>
            <a:r>
              <a:rPr sz="1600" spc="-20" dirty="0">
                <a:solidFill>
                  <a:srgbClr val="00AF50"/>
                </a:solidFill>
                <a:latin typeface="Times New Roman"/>
                <a:cs typeface="Times New Roman"/>
              </a:rPr>
              <a:t>be </a:t>
            </a:r>
            <a:r>
              <a:rPr sz="1600" spc="-10" dirty="0">
                <a:solidFill>
                  <a:srgbClr val="00AF50"/>
                </a:solidFill>
                <a:latin typeface="Times New Roman"/>
                <a:cs typeface="Times New Roman"/>
              </a:rPr>
              <a:t>cloned </a:t>
            </a:r>
            <a:r>
              <a:rPr sz="1600" spc="40" dirty="0">
                <a:solidFill>
                  <a:srgbClr val="00AF50"/>
                </a:solidFill>
                <a:latin typeface="Times New Roman"/>
                <a:cs typeface="Times New Roman"/>
              </a:rPr>
              <a:t>to </a:t>
            </a:r>
            <a:r>
              <a:rPr sz="1600" dirty="0">
                <a:solidFill>
                  <a:srgbClr val="00AF50"/>
                </a:solidFill>
                <a:latin typeface="Times New Roman"/>
                <a:cs typeface="Times New Roman"/>
              </a:rPr>
              <a:t>produce </a:t>
            </a:r>
            <a:r>
              <a:rPr sz="1600" spc="-38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10" dirty="0">
                <a:solidFill>
                  <a:srgbClr val="00AF50"/>
                </a:solidFill>
                <a:latin typeface="Times New Roman"/>
                <a:cs typeface="Times New Roman"/>
              </a:rPr>
              <a:t>recombinant</a:t>
            </a:r>
            <a:r>
              <a:rPr sz="1600" spc="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15" dirty="0">
                <a:solidFill>
                  <a:srgbClr val="00AF50"/>
                </a:solidFill>
                <a:latin typeface="Times New Roman"/>
                <a:cs typeface="Times New Roman"/>
              </a:rPr>
              <a:t>toxins</a:t>
            </a:r>
            <a:endParaRPr sz="1600">
              <a:latin typeface="Times New Roman"/>
              <a:cs typeface="Times New Roman"/>
            </a:endParaRPr>
          </a:p>
          <a:p>
            <a:pPr marL="276225" indent="-264160">
              <a:lnSpc>
                <a:spcPct val="100000"/>
              </a:lnSpc>
              <a:spcBef>
                <a:spcPts val="705"/>
              </a:spcBef>
              <a:buAutoNum type="arabicPeriod" startAt="4"/>
              <a:tabLst>
                <a:tab pos="276860" algn="l"/>
              </a:tabLst>
            </a:pPr>
            <a:r>
              <a:rPr sz="2000" b="1" dirty="0">
                <a:solidFill>
                  <a:srgbClr val="00AF50"/>
                </a:solidFill>
                <a:latin typeface="Times New Roman"/>
                <a:cs typeface="Times New Roman"/>
              </a:rPr>
              <a:t>Conjugate</a:t>
            </a:r>
            <a:r>
              <a:rPr sz="2000" b="1" spc="4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00AF50"/>
                </a:solidFill>
                <a:latin typeface="Times New Roman"/>
                <a:cs typeface="Times New Roman"/>
              </a:rPr>
              <a:t>vaccines</a:t>
            </a:r>
            <a:endParaRPr sz="200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1730"/>
              </a:lnSpc>
              <a:spcBef>
                <a:spcPts val="106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165" dirty="0">
                <a:latin typeface="Times New Roman"/>
                <a:cs typeface="Times New Roman"/>
              </a:rPr>
              <a:t>T </a:t>
            </a:r>
            <a:r>
              <a:rPr sz="1600" spc="-15" dirty="0">
                <a:latin typeface="Times New Roman"/>
                <a:cs typeface="Times New Roman"/>
              </a:rPr>
              <a:t>cells </a:t>
            </a:r>
            <a:r>
              <a:rPr sz="1600" spc="10" dirty="0">
                <a:latin typeface="Times New Roman"/>
                <a:cs typeface="Times New Roman"/>
              </a:rPr>
              <a:t>remember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5" dirty="0">
                <a:latin typeface="Times New Roman"/>
                <a:cs typeface="Times New Roman"/>
              </a:rPr>
              <a:t>antigen </a:t>
            </a:r>
            <a:r>
              <a:rPr sz="1600" spc="-5" dirty="0">
                <a:latin typeface="Times New Roman"/>
                <a:cs typeface="Times New Roman"/>
              </a:rPr>
              <a:t>so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-60" dirty="0">
                <a:latin typeface="Times New Roman"/>
                <a:cs typeface="Times New Roman"/>
              </a:rPr>
              <a:t>if</a:t>
            </a:r>
            <a:r>
              <a:rPr sz="1600" spc="-5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10" dirty="0">
                <a:latin typeface="Times New Roman"/>
                <a:cs typeface="Times New Roman"/>
              </a:rPr>
              <a:t>body 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encounters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it</a:t>
            </a:r>
            <a:r>
              <a:rPr sz="1600" spc="-10" dirty="0">
                <a:latin typeface="Times New Roman"/>
                <a:cs typeface="Times New Roman"/>
              </a:rPr>
              <a:t> later,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antibodies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can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be</a:t>
            </a:r>
            <a:r>
              <a:rPr sz="1600" dirty="0">
                <a:latin typeface="Times New Roman"/>
                <a:cs typeface="Times New Roman"/>
              </a:rPr>
              <a:t> produced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by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90" dirty="0">
                <a:latin typeface="Times New Roman"/>
                <a:cs typeface="Times New Roman"/>
              </a:rPr>
              <a:t>B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cells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break</a:t>
            </a:r>
            <a:r>
              <a:rPr sz="1600" dirty="0">
                <a:latin typeface="Times New Roman"/>
                <a:cs typeface="Times New Roman"/>
              </a:rPr>
              <a:t> down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antigen.</a:t>
            </a:r>
            <a:endParaRPr sz="1600">
              <a:latin typeface="Times New Roman"/>
              <a:cs typeface="Times New Roman"/>
            </a:endParaRPr>
          </a:p>
          <a:p>
            <a:pPr marL="241300" marR="113030" indent="-228600">
              <a:lnSpc>
                <a:spcPts val="1730"/>
              </a:lnSpc>
              <a:spcBef>
                <a:spcPts val="99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600" spc="25" dirty="0">
                <a:latin typeface="Times New Roman"/>
                <a:cs typeface="Times New Roman"/>
              </a:rPr>
              <a:t>For </a:t>
            </a:r>
            <a:r>
              <a:rPr sz="1600" spc="5" dirty="0">
                <a:latin typeface="Times New Roman"/>
                <a:cs typeface="Times New Roman"/>
              </a:rPr>
              <a:t>bacteria </a:t>
            </a:r>
            <a:r>
              <a:rPr sz="1600" spc="25" dirty="0">
                <a:latin typeface="Times New Roman"/>
                <a:cs typeface="Times New Roman"/>
              </a:rPr>
              <a:t>with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polysaccharide </a:t>
            </a:r>
            <a:r>
              <a:rPr sz="1600" spc="-5" dirty="0">
                <a:latin typeface="Times New Roman"/>
                <a:cs typeface="Times New Roman"/>
              </a:rPr>
              <a:t>coating,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5" dirty="0">
                <a:latin typeface="Times New Roman"/>
                <a:cs typeface="Times New Roman"/>
              </a:rPr>
              <a:t>immune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response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creates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90" dirty="0">
                <a:latin typeface="Times New Roman"/>
                <a:cs typeface="Times New Roman"/>
              </a:rPr>
              <a:t>B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cells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independent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165" dirty="0">
                <a:latin typeface="Times New Roman"/>
                <a:cs typeface="Times New Roman"/>
              </a:rPr>
              <a:t>T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cell 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stimulation.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36564" y="260604"/>
            <a:ext cx="5139055" cy="6174105"/>
          </a:xfrm>
          <a:custGeom>
            <a:avLst/>
            <a:gdLst/>
            <a:ahLst/>
            <a:cxnLst/>
            <a:rect l="l" t="t" r="r" b="b"/>
            <a:pathLst>
              <a:path w="5139055" h="6174105">
                <a:moveTo>
                  <a:pt x="0" y="6173724"/>
                </a:moveTo>
                <a:lnTo>
                  <a:pt x="5138928" y="6173724"/>
                </a:lnTo>
                <a:lnTo>
                  <a:pt x="5138928" y="0"/>
                </a:lnTo>
                <a:lnTo>
                  <a:pt x="0" y="0"/>
                </a:lnTo>
                <a:lnTo>
                  <a:pt x="0" y="6173724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15939" y="256412"/>
            <a:ext cx="4931410" cy="542099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41300" marR="127635" indent="-228600">
              <a:lnSpc>
                <a:spcPts val="1730"/>
              </a:lnSpc>
              <a:spcBef>
                <a:spcPts val="31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case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conjugate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vaccine,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carrier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peptide 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linked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10" dirty="0">
                <a:latin typeface="Times New Roman"/>
                <a:cs typeface="Times New Roman"/>
              </a:rPr>
              <a:t>polysaccharide </a:t>
            </a:r>
            <a:r>
              <a:rPr sz="1600" spc="55" dirty="0">
                <a:latin typeface="Times New Roman"/>
                <a:cs typeface="Times New Roman"/>
              </a:rPr>
              <a:t>target </a:t>
            </a:r>
            <a:r>
              <a:rPr sz="1600" spc="25" dirty="0">
                <a:latin typeface="Times New Roman"/>
                <a:cs typeface="Times New Roman"/>
              </a:rPr>
              <a:t>antigen </a:t>
            </a:r>
            <a:r>
              <a:rPr sz="1600" spc="-15" dirty="0">
                <a:latin typeface="Times New Roman"/>
                <a:cs typeface="Times New Roman"/>
              </a:rPr>
              <a:t>is </a:t>
            </a:r>
            <a:r>
              <a:rPr sz="1600" spc="-25" dirty="0">
                <a:latin typeface="Times New Roman"/>
                <a:cs typeface="Times New Roman"/>
              </a:rPr>
              <a:t>able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-20" dirty="0">
                <a:latin typeface="Times New Roman"/>
                <a:cs typeface="Times New Roman"/>
              </a:rPr>
              <a:t>be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presented </a:t>
            </a:r>
            <a:r>
              <a:rPr sz="1600" spc="10" dirty="0">
                <a:latin typeface="Times New Roman"/>
                <a:cs typeface="Times New Roman"/>
              </a:rPr>
              <a:t>on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0" dirty="0">
                <a:latin typeface="Times New Roman"/>
                <a:cs typeface="Times New Roman"/>
              </a:rPr>
              <a:t>MHC </a:t>
            </a:r>
            <a:r>
              <a:rPr sz="1600" spc="-20" dirty="0">
                <a:latin typeface="Times New Roman"/>
                <a:cs typeface="Times New Roman"/>
              </a:rPr>
              <a:t>molecule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165" dirty="0">
                <a:latin typeface="Times New Roman"/>
                <a:cs typeface="Times New Roman"/>
              </a:rPr>
              <a:t>T </a:t>
            </a:r>
            <a:r>
              <a:rPr sz="1600" spc="-20" dirty="0">
                <a:latin typeface="Times New Roman"/>
                <a:cs typeface="Times New Roman"/>
              </a:rPr>
              <a:t>cell </a:t>
            </a:r>
            <a:r>
              <a:rPr sz="1600" spc="-5" dirty="0">
                <a:latin typeface="Times New Roman"/>
                <a:cs typeface="Times New Roman"/>
              </a:rPr>
              <a:t>can </a:t>
            </a:r>
            <a:r>
              <a:rPr sz="1600" spc="-20" dirty="0">
                <a:latin typeface="Times New Roman"/>
                <a:cs typeface="Times New Roman"/>
              </a:rPr>
              <a:t>be 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activated.</a:t>
            </a:r>
            <a:endParaRPr sz="1600">
              <a:latin typeface="Times New Roman"/>
              <a:cs typeface="Times New Roman"/>
            </a:endParaRPr>
          </a:p>
          <a:p>
            <a:pPr marL="241300" marR="31115" indent="-228600">
              <a:lnSpc>
                <a:spcPct val="90000"/>
              </a:lnSpc>
              <a:spcBef>
                <a:spcPts val="96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600" spc="45" dirty="0">
                <a:latin typeface="Times New Roman"/>
                <a:cs typeface="Times New Roman"/>
              </a:rPr>
              <a:t>This </a:t>
            </a:r>
            <a:r>
              <a:rPr sz="1600" spc="-10" dirty="0">
                <a:latin typeface="Times New Roman"/>
                <a:cs typeface="Times New Roman"/>
              </a:rPr>
              <a:t>improves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25" dirty="0">
                <a:latin typeface="Times New Roman"/>
                <a:cs typeface="Times New Roman"/>
              </a:rPr>
              <a:t>vaccine </a:t>
            </a:r>
            <a:r>
              <a:rPr sz="1600" spc="-5" dirty="0">
                <a:latin typeface="Times New Roman"/>
                <a:cs typeface="Times New Roman"/>
              </a:rPr>
              <a:t>as </a:t>
            </a:r>
            <a:r>
              <a:rPr sz="1600" spc="165" dirty="0">
                <a:latin typeface="Times New Roman"/>
                <a:cs typeface="Times New Roman"/>
              </a:rPr>
              <a:t>T </a:t>
            </a:r>
            <a:r>
              <a:rPr sz="1600" spc="-15" dirty="0">
                <a:latin typeface="Times New Roman"/>
                <a:cs typeface="Times New Roman"/>
              </a:rPr>
              <a:t>cells </a:t>
            </a:r>
            <a:r>
              <a:rPr sz="1600" spc="10" dirty="0">
                <a:latin typeface="Times New Roman"/>
                <a:cs typeface="Times New Roman"/>
              </a:rPr>
              <a:t>stimulate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5" dirty="0">
                <a:latin typeface="Times New Roman"/>
                <a:cs typeface="Times New Roman"/>
              </a:rPr>
              <a:t>more </a:t>
            </a:r>
            <a:r>
              <a:rPr sz="1600" spc="10" dirty="0">
                <a:latin typeface="Times New Roman"/>
                <a:cs typeface="Times New Roman"/>
              </a:rPr>
              <a:t> vigorous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immune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response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-10" dirty="0">
                <a:latin typeface="Times New Roman"/>
                <a:cs typeface="Times New Roman"/>
              </a:rPr>
              <a:t>also</a:t>
            </a:r>
            <a:r>
              <a:rPr sz="1600" spc="15" dirty="0">
                <a:latin typeface="Times New Roman"/>
                <a:cs typeface="Times New Roman"/>
              </a:rPr>
              <a:t> promote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5" dirty="0">
                <a:latin typeface="Times New Roman"/>
                <a:cs typeface="Times New Roman"/>
              </a:rPr>
              <a:t> more 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rapid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20" dirty="0">
                <a:latin typeface="Times New Roman"/>
                <a:cs typeface="Times New Roman"/>
              </a:rPr>
              <a:t>long-lasting </a:t>
            </a:r>
            <a:r>
              <a:rPr sz="1600" spc="-10" dirty="0">
                <a:latin typeface="Times New Roman"/>
                <a:cs typeface="Times New Roman"/>
              </a:rPr>
              <a:t>immunologic </a:t>
            </a:r>
            <a:r>
              <a:rPr sz="1600" spc="-25" dirty="0">
                <a:latin typeface="Times New Roman"/>
                <a:cs typeface="Times New Roman"/>
              </a:rPr>
              <a:t>memory. </a:t>
            </a: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conjugation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polysaccharide </a:t>
            </a:r>
            <a:r>
              <a:rPr sz="1600" spc="55" dirty="0">
                <a:latin typeface="Times New Roman"/>
                <a:cs typeface="Times New Roman"/>
              </a:rPr>
              <a:t>target </a:t>
            </a:r>
            <a:r>
              <a:rPr sz="1600" spc="25" dirty="0">
                <a:latin typeface="Times New Roman"/>
                <a:cs typeface="Times New Roman"/>
              </a:rPr>
              <a:t>antigen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carrier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protein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also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increases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Times New Roman"/>
                <a:cs typeface="Times New Roman"/>
              </a:rPr>
              <a:t>efficiency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vaccine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as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non</a:t>
            </a:r>
            <a:r>
              <a:rPr sz="1600" dirty="0">
                <a:latin typeface="Times New Roman"/>
                <a:cs typeface="Times New Roman"/>
              </a:rPr>
              <a:t> conjugated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against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polysaccharide 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antigen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is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not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35" dirty="0">
                <a:latin typeface="Times New Roman"/>
                <a:cs typeface="Times New Roman"/>
              </a:rPr>
              <a:t>effective</a:t>
            </a:r>
            <a:r>
              <a:rPr sz="1600" spc="5" dirty="0">
                <a:latin typeface="Times New Roman"/>
                <a:cs typeface="Times New Roman"/>
              </a:rPr>
              <a:t> in </a:t>
            </a:r>
            <a:r>
              <a:rPr sz="1600" spc="10" dirty="0">
                <a:latin typeface="Times New Roman"/>
                <a:cs typeface="Times New Roman"/>
              </a:rPr>
              <a:t>young</a:t>
            </a:r>
            <a:r>
              <a:rPr sz="1600" dirty="0">
                <a:latin typeface="Times New Roman"/>
                <a:cs typeface="Times New Roman"/>
              </a:rPr>
              <a:t> children.</a:t>
            </a:r>
            <a:endParaRPr sz="1600">
              <a:latin typeface="Times New Roman"/>
              <a:cs typeface="Times New Roman"/>
            </a:endParaRPr>
          </a:p>
          <a:p>
            <a:pPr marL="241300" marR="5080" indent="-228600">
              <a:lnSpc>
                <a:spcPct val="90000"/>
              </a:lnSpc>
              <a:spcBef>
                <a:spcPts val="101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600" spc="-45" dirty="0">
                <a:latin typeface="Times New Roman"/>
                <a:cs typeface="Times New Roman"/>
              </a:rPr>
              <a:t>By</a:t>
            </a:r>
            <a:r>
              <a:rPr sz="1600" dirty="0">
                <a:latin typeface="Times New Roman"/>
                <a:cs typeface="Times New Roman"/>
              </a:rPr>
              <a:t> combining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bacterial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polysaccharide</a:t>
            </a:r>
            <a:r>
              <a:rPr sz="1600" spc="25" dirty="0">
                <a:latin typeface="Times New Roman"/>
                <a:cs typeface="Times New Roman"/>
              </a:rPr>
              <a:t> with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another 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antigen, </a:t>
            </a:r>
            <a:r>
              <a:rPr sz="1600" spc="30" dirty="0">
                <a:latin typeface="Times New Roman"/>
                <a:cs typeface="Times New Roman"/>
              </a:rPr>
              <a:t>the </a:t>
            </a:r>
            <a:r>
              <a:rPr sz="1600" spc="-5" dirty="0">
                <a:latin typeface="Times New Roman"/>
                <a:cs typeface="Times New Roman"/>
              </a:rPr>
              <a:t>immune </a:t>
            </a:r>
            <a:r>
              <a:rPr sz="1600" spc="15" dirty="0">
                <a:latin typeface="Times New Roman"/>
                <a:cs typeface="Times New Roman"/>
              </a:rPr>
              <a:t>system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-25" dirty="0">
                <a:latin typeface="Times New Roman"/>
                <a:cs typeface="Times New Roman"/>
              </a:rPr>
              <a:t>able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10" dirty="0">
                <a:latin typeface="Times New Roman"/>
                <a:cs typeface="Times New Roman"/>
              </a:rPr>
              <a:t>respond. </a:t>
            </a:r>
            <a:r>
              <a:rPr sz="1600" spc="-40" dirty="0">
                <a:latin typeface="Times New Roman"/>
                <a:cs typeface="Times New Roman"/>
              </a:rPr>
              <a:t>Vaccines 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for</a:t>
            </a:r>
            <a:r>
              <a:rPr sz="1600" spc="35" dirty="0">
                <a:latin typeface="Times New Roman"/>
                <a:cs typeface="Times New Roman"/>
              </a:rPr>
              <a:t> </a:t>
            </a:r>
            <a:r>
              <a:rPr sz="1600" i="1" spc="-40" dirty="0">
                <a:latin typeface="Times New Roman"/>
                <a:cs typeface="Times New Roman"/>
              </a:rPr>
              <a:t>Strep</a:t>
            </a:r>
            <a:r>
              <a:rPr sz="1600" i="1" spc="30" dirty="0">
                <a:latin typeface="Times New Roman"/>
                <a:cs typeface="Times New Roman"/>
              </a:rPr>
              <a:t> </a:t>
            </a:r>
            <a:r>
              <a:rPr sz="1600" i="1" spc="-85" dirty="0">
                <a:latin typeface="Times New Roman"/>
                <a:cs typeface="Times New Roman"/>
              </a:rPr>
              <a:t>pneu</a:t>
            </a:r>
            <a:r>
              <a:rPr sz="1600" spc="-85" dirty="0">
                <a:latin typeface="Times New Roman"/>
                <a:cs typeface="Times New Roman"/>
              </a:rPr>
              <a:t>,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N.</a:t>
            </a:r>
            <a:r>
              <a:rPr sz="1600" i="1" spc="5" dirty="0">
                <a:latin typeface="Times New Roman"/>
                <a:cs typeface="Times New Roman"/>
              </a:rPr>
              <a:t> </a:t>
            </a:r>
            <a:r>
              <a:rPr sz="1600" i="1" spc="-45" dirty="0">
                <a:latin typeface="Times New Roman"/>
                <a:cs typeface="Times New Roman"/>
              </a:rPr>
              <a:t>meningitidis</a:t>
            </a:r>
            <a:r>
              <a:rPr sz="1600" i="1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activate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memory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-90" dirty="0">
                <a:latin typeface="Times New Roman"/>
                <a:cs typeface="Times New Roman"/>
              </a:rPr>
              <a:t>B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cells 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IgA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response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25" dirty="0">
                <a:latin typeface="Times New Roman"/>
                <a:cs typeface="Times New Roman"/>
              </a:rPr>
              <a:t>they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can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also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invoke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00" dirty="0">
                <a:latin typeface="Times New Roman"/>
                <a:cs typeface="Times New Roman"/>
              </a:rPr>
              <a:t>Th</a:t>
            </a:r>
            <a:r>
              <a:rPr sz="1600" dirty="0">
                <a:latin typeface="Times New Roman"/>
                <a:cs typeface="Times New Roman"/>
              </a:rPr>
              <a:t> activation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60" dirty="0">
                <a:latin typeface="Times New Roman"/>
                <a:cs typeface="Times New Roman"/>
              </a:rPr>
              <a:t>if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protein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carrier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is</a:t>
            </a:r>
            <a:r>
              <a:rPr sz="1600" spc="5" dirty="0">
                <a:latin typeface="Times New Roman"/>
                <a:cs typeface="Times New Roman"/>
              </a:rPr>
              <a:t> conjugated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35" dirty="0">
                <a:latin typeface="Times New Roman"/>
                <a:cs typeface="Times New Roman"/>
              </a:rPr>
              <a:t>e.g.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Hib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is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capsular 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polysaccharide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that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linked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tetanus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toxoid)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6.</a:t>
            </a:r>
            <a:r>
              <a:rPr sz="16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Recombinant</a:t>
            </a:r>
            <a:r>
              <a:rPr sz="1600" b="1" spc="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Peptide</a:t>
            </a:r>
            <a:r>
              <a:rPr sz="16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vaccines</a:t>
            </a:r>
            <a:endParaRPr sz="16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81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600" spc="-10" dirty="0">
                <a:latin typeface="Times New Roman"/>
                <a:cs typeface="Times New Roman"/>
              </a:rPr>
              <a:t>HepB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surface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Ag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(HBsAg)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–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cloned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yeast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00" i="1" spc="-55" dirty="0">
                <a:latin typeface="Times New Roman"/>
                <a:cs typeface="Times New Roman"/>
              </a:rPr>
              <a:t>(to</a:t>
            </a:r>
            <a:r>
              <a:rPr sz="1600" i="1" spc="-10" dirty="0">
                <a:latin typeface="Times New Roman"/>
                <a:cs typeface="Times New Roman"/>
              </a:rPr>
              <a:t> </a:t>
            </a:r>
            <a:r>
              <a:rPr sz="1600" i="1" spc="-145" dirty="0">
                <a:latin typeface="Times New Roman"/>
                <a:cs typeface="Times New Roman"/>
              </a:rPr>
              <a:t>b</a:t>
            </a:r>
            <a:r>
              <a:rPr sz="1600" i="1" spc="-165" dirty="0">
                <a:latin typeface="Times New Roman"/>
                <a:cs typeface="Times New Roman"/>
              </a:rPr>
              <a:t>e</a:t>
            </a:r>
            <a:r>
              <a:rPr sz="1600" i="1" spc="-10" dirty="0">
                <a:latin typeface="Times New Roman"/>
                <a:cs typeface="Times New Roman"/>
              </a:rPr>
              <a:t> </a:t>
            </a:r>
            <a:r>
              <a:rPr sz="1600" i="1" spc="-190" dirty="0">
                <a:latin typeface="Times New Roman"/>
                <a:cs typeface="Times New Roman"/>
              </a:rPr>
              <a:t>c</a:t>
            </a:r>
            <a:r>
              <a:rPr sz="1600" i="1" spc="-185" dirty="0">
                <a:latin typeface="Times New Roman"/>
                <a:cs typeface="Times New Roman"/>
              </a:rPr>
              <a:t>o</a:t>
            </a:r>
            <a:r>
              <a:rPr sz="1600" i="1" dirty="0">
                <a:latin typeface="Times New Roman"/>
                <a:cs typeface="Times New Roman"/>
              </a:rPr>
              <a:t>v</a:t>
            </a:r>
            <a:r>
              <a:rPr sz="1600" i="1" spc="-100" dirty="0">
                <a:latin typeface="Times New Roman"/>
                <a:cs typeface="Times New Roman"/>
              </a:rPr>
              <a:t>e</a:t>
            </a:r>
            <a:r>
              <a:rPr sz="1600" i="1" spc="-125" dirty="0">
                <a:latin typeface="Times New Roman"/>
                <a:cs typeface="Times New Roman"/>
              </a:rPr>
              <a:t>r</a:t>
            </a:r>
            <a:r>
              <a:rPr sz="1600" i="1" spc="-100" dirty="0">
                <a:latin typeface="Times New Roman"/>
                <a:cs typeface="Times New Roman"/>
              </a:rPr>
              <a:t>ed</a:t>
            </a:r>
            <a:r>
              <a:rPr sz="1600" i="1" spc="-5" dirty="0">
                <a:latin typeface="Times New Roman"/>
                <a:cs typeface="Times New Roman"/>
              </a:rPr>
              <a:t> </a:t>
            </a:r>
            <a:r>
              <a:rPr sz="1600" i="1" spc="-20" dirty="0">
                <a:latin typeface="Times New Roman"/>
                <a:cs typeface="Times New Roman"/>
              </a:rPr>
              <a:t>in </a:t>
            </a:r>
            <a:r>
              <a:rPr sz="1600" i="1" spc="-100" dirty="0">
                <a:latin typeface="Times New Roman"/>
                <a:cs typeface="Times New Roman"/>
              </a:rPr>
              <a:t>de</a:t>
            </a:r>
            <a:r>
              <a:rPr sz="1600" i="1" spc="-30" dirty="0">
                <a:latin typeface="Times New Roman"/>
                <a:cs typeface="Times New Roman"/>
              </a:rPr>
              <a:t>tail</a:t>
            </a:r>
            <a:r>
              <a:rPr sz="1600" i="1" spc="-35" dirty="0">
                <a:latin typeface="Times New Roman"/>
                <a:cs typeface="Times New Roman"/>
              </a:rPr>
              <a:t>)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3816" y="420623"/>
            <a:ext cx="5137785" cy="6271260"/>
          </a:xfrm>
          <a:prstGeom prst="rect">
            <a:avLst/>
          </a:prstGeom>
          <a:ln w="12192">
            <a:solidFill>
              <a:srgbClr val="6FAC4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0805">
              <a:lnSpc>
                <a:spcPts val="2380"/>
              </a:lnSpc>
            </a:pPr>
            <a:r>
              <a:rPr sz="20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7.</a:t>
            </a: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00AF50"/>
                </a:solidFill>
                <a:latin typeface="Times New Roman"/>
                <a:cs typeface="Times New Roman"/>
              </a:rPr>
              <a:t>Recombinant</a:t>
            </a:r>
            <a:r>
              <a:rPr sz="2000" b="1" spc="4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Vector</a:t>
            </a:r>
            <a:r>
              <a:rPr sz="2000" b="1" spc="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AF50"/>
                </a:solidFill>
                <a:latin typeface="Times New Roman"/>
                <a:cs typeface="Times New Roman"/>
              </a:rPr>
              <a:t>Vaccines</a:t>
            </a:r>
            <a:endParaRPr sz="2000">
              <a:latin typeface="Times New Roman"/>
              <a:cs typeface="Times New Roman"/>
            </a:endParaRPr>
          </a:p>
          <a:p>
            <a:pPr marL="319405" marR="161290" indent="-228600">
              <a:lnSpc>
                <a:spcPts val="1730"/>
              </a:lnSpc>
              <a:spcBef>
                <a:spcPts val="1045"/>
              </a:spcBef>
              <a:buFont typeface="Wingdings"/>
              <a:buChar char=""/>
              <a:tabLst>
                <a:tab pos="319405" algn="l"/>
                <a:tab pos="320040" algn="l"/>
              </a:tabLst>
            </a:pPr>
            <a:r>
              <a:rPr sz="1600" spc="10" dirty="0">
                <a:latin typeface="Times New Roman"/>
                <a:cs typeface="Times New Roman"/>
              </a:rPr>
              <a:t>Genes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encoding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significant </a:t>
            </a:r>
            <a:r>
              <a:rPr sz="1600" spc="25" dirty="0">
                <a:latin typeface="Times New Roman"/>
                <a:cs typeface="Times New Roman"/>
              </a:rPr>
              <a:t>antigen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from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pathogens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may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be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transferred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attenuated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viruses/bacteria</a:t>
            </a:r>
            <a:endParaRPr sz="1600">
              <a:latin typeface="Times New Roman"/>
              <a:cs typeface="Times New Roman"/>
            </a:endParaRPr>
          </a:p>
          <a:p>
            <a:pPr marL="319405" marR="629285" indent="-228600">
              <a:lnSpc>
                <a:spcPts val="1730"/>
              </a:lnSpc>
              <a:spcBef>
                <a:spcPts val="1010"/>
              </a:spcBef>
              <a:buFont typeface="Wingdings"/>
              <a:buChar char=""/>
              <a:tabLst>
                <a:tab pos="319405" algn="l"/>
                <a:tab pos="320040" algn="l"/>
              </a:tabLst>
            </a:pPr>
            <a:r>
              <a:rPr sz="1600" spc="-10" dirty="0">
                <a:latin typeface="Times New Roman"/>
                <a:cs typeface="Times New Roman"/>
              </a:rPr>
              <a:t>Vectors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include: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vaccinia,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35" dirty="0">
                <a:latin typeface="Times New Roman"/>
                <a:cs typeface="Times New Roman"/>
              </a:rPr>
              <a:t>polio,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adenoviruses, 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Salmonella,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BCG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strain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i="1" spc="10" dirty="0">
                <a:latin typeface="Times New Roman"/>
                <a:cs typeface="Times New Roman"/>
              </a:rPr>
              <a:t>M.</a:t>
            </a:r>
            <a:r>
              <a:rPr sz="1600" i="1" spc="-10" dirty="0">
                <a:latin typeface="Times New Roman"/>
                <a:cs typeface="Times New Roman"/>
              </a:rPr>
              <a:t> </a:t>
            </a:r>
            <a:r>
              <a:rPr sz="1600" i="1" spc="-85" dirty="0">
                <a:latin typeface="Times New Roman"/>
                <a:cs typeface="Times New Roman"/>
              </a:rPr>
              <a:t>bovis</a:t>
            </a:r>
            <a:r>
              <a:rPr sz="1600" spc="-85" dirty="0">
                <a:latin typeface="Times New Roman"/>
                <a:cs typeface="Times New Roman"/>
              </a:rPr>
              <a:t>,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oral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Strep</a:t>
            </a:r>
            <a:endParaRPr sz="1600">
              <a:latin typeface="Times New Roman"/>
              <a:cs typeface="Times New Roman"/>
            </a:endParaRPr>
          </a:p>
          <a:p>
            <a:pPr marL="319405" indent="-229235">
              <a:lnSpc>
                <a:spcPct val="100000"/>
              </a:lnSpc>
              <a:spcBef>
                <a:spcPts val="775"/>
              </a:spcBef>
              <a:buFont typeface="Wingdings"/>
              <a:buChar char=""/>
              <a:tabLst>
                <a:tab pos="319405" algn="l"/>
                <a:tab pos="320040" algn="l"/>
              </a:tabLst>
            </a:pPr>
            <a:r>
              <a:rPr sz="1600" spc="30" dirty="0">
                <a:latin typeface="Times New Roman"/>
                <a:cs typeface="Times New Roman"/>
              </a:rPr>
              <a:t>Illustration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036564" y="420623"/>
            <a:ext cx="5139055" cy="6271260"/>
          </a:xfrm>
          <a:custGeom>
            <a:avLst/>
            <a:gdLst/>
            <a:ahLst/>
            <a:cxnLst/>
            <a:rect l="l" t="t" r="r" b="b"/>
            <a:pathLst>
              <a:path w="5139055" h="6271259">
                <a:moveTo>
                  <a:pt x="0" y="6271260"/>
                </a:moveTo>
                <a:lnTo>
                  <a:pt x="5138928" y="6271260"/>
                </a:lnTo>
                <a:lnTo>
                  <a:pt x="5138928" y="0"/>
                </a:lnTo>
                <a:lnTo>
                  <a:pt x="0" y="0"/>
                </a:lnTo>
                <a:lnTo>
                  <a:pt x="0" y="6271260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15939" y="415798"/>
            <a:ext cx="4980940" cy="48831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41300" marR="5080" indent="-228600">
              <a:lnSpc>
                <a:spcPts val="1730"/>
              </a:lnSpc>
              <a:spcBef>
                <a:spcPts val="310"/>
              </a:spcBef>
              <a:buFont typeface="Wingdings"/>
              <a:buChar char=""/>
              <a:tabLst>
                <a:tab pos="240665" algn="l"/>
                <a:tab pos="241300" algn="l"/>
                <a:tab pos="354965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</a:t>
            </a:r>
            <a:r>
              <a:rPr sz="1600" spc="4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thymidine 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kinase</a:t>
            </a:r>
            <a:r>
              <a:rPr sz="1600" spc="4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(TK)</a:t>
            </a:r>
            <a:r>
              <a:rPr sz="1600" spc="409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gene  </a:t>
            </a:r>
            <a:r>
              <a:rPr sz="1600" spc="-55" dirty="0">
                <a:latin typeface="Times New Roman"/>
                <a:cs typeface="Times New Roman"/>
              </a:rPr>
              <a:t>of	</a:t>
            </a:r>
            <a:r>
              <a:rPr sz="1600" u="sng" spc="-2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vaccinia</a:t>
            </a:r>
            <a:r>
              <a:rPr sz="1600" u="sng" spc="35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sz="1600" u="sng" spc="2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virus</a:t>
            </a:r>
            <a:r>
              <a:rPr sz="1600" spc="355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nonessential </a:t>
            </a:r>
            <a:r>
              <a:rPr sz="1600" spc="-15" dirty="0">
                <a:latin typeface="Times New Roman"/>
                <a:cs typeface="Times New Roman"/>
              </a:rPr>
              <a:t>for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growth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virus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tissue</a:t>
            </a:r>
            <a:r>
              <a:rPr sz="1600" spc="5" dirty="0">
                <a:latin typeface="Times New Roman"/>
                <a:cs typeface="Times New Roman"/>
              </a:rPr>
              <a:t> culture.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15939" y="980897"/>
            <a:ext cx="29730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Wingdings"/>
              <a:buChar char=""/>
              <a:tabLst>
                <a:tab pos="240665" algn="l"/>
                <a:tab pos="241300" algn="l"/>
                <a:tab pos="1524000" algn="l"/>
                <a:tab pos="2341245" algn="l"/>
                <a:tab pos="2696210" algn="l"/>
              </a:tabLst>
            </a:pPr>
            <a:r>
              <a:rPr sz="1600" spc="85" dirty="0">
                <a:latin typeface="Times New Roman"/>
                <a:cs typeface="Times New Roman"/>
              </a:rPr>
              <a:t>Fu</a:t>
            </a:r>
            <a:r>
              <a:rPr sz="1600" spc="70" dirty="0">
                <a:latin typeface="Times New Roman"/>
                <a:cs typeface="Times New Roman"/>
              </a:rPr>
              <a:t>r</a:t>
            </a:r>
            <a:r>
              <a:rPr sz="1600" spc="55" dirty="0">
                <a:latin typeface="Times New Roman"/>
                <a:cs typeface="Times New Roman"/>
              </a:rPr>
              <a:t>the</a:t>
            </a:r>
            <a:r>
              <a:rPr sz="1600" spc="90" dirty="0">
                <a:latin typeface="Times New Roman"/>
                <a:cs typeface="Times New Roman"/>
              </a:rPr>
              <a:t>r</a:t>
            </a:r>
            <a:r>
              <a:rPr sz="1600" spc="25" dirty="0">
                <a:latin typeface="Times New Roman"/>
                <a:cs typeface="Times New Roman"/>
              </a:rPr>
              <a:t>mo</a:t>
            </a:r>
            <a:r>
              <a:rPr sz="1600" spc="20" dirty="0">
                <a:latin typeface="Times New Roman"/>
                <a:cs typeface="Times New Roman"/>
              </a:rPr>
              <a:t>r</a:t>
            </a:r>
            <a:r>
              <a:rPr sz="1600" spc="-50" dirty="0">
                <a:latin typeface="Times New Roman"/>
                <a:cs typeface="Times New Roman"/>
              </a:rPr>
              <a:t>e</a:t>
            </a:r>
            <a:r>
              <a:rPr sz="1600" spc="-55" dirty="0">
                <a:latin typeface="Times New Roman"/>
                <a:cs typeface="Times New Roman"/>
              </a:rPr>
              <a:t>,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de</a:t>
            </a:r>
            <a:r>
              <a:rPr sz="1600" dirty="0">
                <a:latin typeface="Times New Roman"/>
                <a:cs typeface="Times New Roman"/>
              </a:rPr>
              <a:t>l</a:t>
            </a:r>
            <a:r>
              <a:rPr sz="1600" spc="10" dirty="0">
                <a:latin typeface="Times New Roman"/>
                <a:cs typeface="Times New Roman"/>
              </a:rPr>
              <a:t>et</a:t>
            </a:r>
            <a:r>
              <a:rPr sz="1600" spc="15" dirty="0">
                <a:latin typeface="Times New Roman"/>
                <a:cs typeface="Times New Roman"/>
              </a:rPr>
              <a:t>ion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60" dirty="0">
                <a:latin typeface="Times New Roman"/>
                <a:cs typeface="Times New Roman"/>
              </a:rPr>
              <a:t>o</a:t>
            </a:r>
            <a:r>
              <a:rPr sz="1600" spc="-45" dirty="0">
                <a:latin typeface="Times New Roman"/>
                <a:cs typeface="Times New Roman"/>
              </a:rPr>
              <a:t>f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45" dirty="0">
                <a:latin typeface="Times New Roman"/>
                <a:cs typeface="Times New Roman"/>
              </a:rPr>
              <a:t>t</a:t>
            </a:r>
            <a:r>
              <a:rPr sz="1600" spc="90" dirty="0">
                <a:latin typeface="Times New Roman"/>
                <a:cs typeface="Times New Roman"/>
              </a:rPr>
              <a:t>h</a:t>
            </a:r>
            <a:r>
              <a:rPr sz="1600" spc="-30" dirty="0">
                <a:latin typeface="Times New Roman"/>
                <a:cs typeface="Times New Roman"/>
              </a:rPr>
              <a:t>e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16008" y="980897"/>
            <a:ext cx="18808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46405" algn="l"/>
                <a:tab pos="992505" algn="l"/>
                <a:tab pos="1705610" algn="l"/>
              </a:tabLst>
            </a:pPr>
            <a:r>
              <a:rPr sz="1600" spc="45" dirty="0">
                <a:latin typeface="Times New Roman"/>
                <a:cs typeface="Times New Roman"/>
              </a:rPr>
              <a:t>TK	</a:t>
            </a:r>
            <a:r>
              <a:rPr sz="1600" spc="70" dirty="0">
                <a:latin typeface="Times New Roman"/>
                <a:cs typeface="Times New Roman"/>
              </a:rPr>
              <a:t>g</a:t>
            </a:r>
            <a:r>
              <a:rPr sz="1600" spc="-10" dirty="0">
                <a:latin typeface="Times New Roman"/>
                <a:cs typeface="Times New Roman"/>
              </a:rPr>
              <a:t>en</a:t>
            </a:r>
            <a:r>
              <a:rPr sz="1600" spc="-5" dirty="0">
                <a:latin typeface="Times New Roman"/>
                <a:cs typeface="Times New Roman"/>
              </a:rPr>
              <a:t>e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25" dirty="0">
                <a:latin typeface="Times New Roman"/>
                <a:cs typeface="Times New Roman"/>
              </a:rPr>
              <a:t>re</a:t>
            </a:r>
            <a:r>
              <a:rPr sz="1600" spc="30" dirty="0">
                <a:latin typeface="Times New Roman"/>
                <a:cs typeface="Times New Roman"/>
              </a:rPr>
              <a:t>s</a:t>
            </a:r>
            <a:r>
              <a:rPr sz="1600" spc="25" dirty="0">
                <a:latin typeface="Times New Roman"/>
                <a:cs typeface="Times New Roman"/>
              </a:rPr>
              <a:t>ult</a:t>
            </a:r>
            <a:r>
              <a:rPr sz="1600" spc="35" dirty="0">
                <a:latin typeface="Times New Roman"/>
                <a:cs typeface="Times New Roman"/>
              </a:rPr>
              <a:t>s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10" dirty="0">
                <a:latin typeface="Times New Roman"/>
                <a:cs typeface="Times New Roman"/>
              </a:rPr>
              <a:t>in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44539" y="1201038"/>
            <a:ext cx="4750435" cy="48831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>
              <a:lnSpc>
                <a:spcPts val="1730"/>
              </a:lnSpc>
              <a:spcBef>
                <a:spcPts val="310"/>
              </a:spcBef>
            </a:pPr>
            <a:r>
              <a:rPr sz="1600" b="1" u="sng" spc="1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attenuation</a:t>
            </a:r>
            <a:r>
              <a:rPr sz="1600" b="1" spc="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virus</a:t>
            </a:r>
            <a:r>
              <a:rPr sz="1600" spc="6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humans,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which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desirable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trait.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15939" y="1767967"/>
            <a:ext cx="49803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Wingdings"/>
              <a:buChar char=""/>
              <a:tabLst>
                <a:tab pos="240665" algn="l"/>
                <a:tab pos="241300" algn="l"/>
                <a:tab pos="1002665" algn="l"/>
                <a:tab pos="1421765" algn="l"/>
                <a:tab pos="1862455" algn="l"/>
                <a:tab pos="2409825" algn="l"/>
                <a:tab pos="2847340" algn="l"/>
                <a:tab pos="3193415" algn="l"/>
                <a:tab pos="3831590" algn="l"/>
                <a:tab pos="4784725" algn="l"/>
              </a:tabLst>
            </a:pPr>
            <a:r>
              <a:rPr sz="1600" spc="35" dirty="0">
                <a:latin typeface="Times New Roman"/>
                <a:cs typeface="Times New Roman"/>
              </a:rPr>
              <a:t>Fi</a:t>
            </a:r>
            <a:r>
              <a:rPr sz="1600" spc="50" dirty="0">
                <a:latin typeface="Times New Roman"/>
                <a:cs typeface="Times New Roman"/>
              </a:rPr>
              <a:t>n</a:t>
            </a:r>
            <a:r>
              <a:rPr sz="1600" spc="-5" dirty="0">
                <a:latin typeface="Times New Roman"/>
                <a:cs typeface="Times New Roman"/>
              </a:rPr>
              <a:t>a</a:t>
            </a:r>
            <a:r>
              <a:rPr sz="1600" spc="-15" dirty="0">
                <a:latin typeface="Times New Roman"/>
                <a:cs typeface="Times New Roman"/>
              </a:rPr>
              <a:t>l</a:t>
            </a:r>
            <a:r>
              <a:rPr sz="1600" spc="-45" dirty="0">
                <a:latin typeface="Times New Roman"/>
                <a:cs typeface="Times New Roman"/>
              </a:rPr>
              <a:t>l</a:t>
            </a:r>
            <a:r>
              <a:rPr sz="1600" spc="-195" dirty="0">
                <a:latin typeface="Times New Roman"/>
                <a:cs typeface="Times New Roman"/>
              </a:rPr>
              <a:t>y</a:t>
            </a:r>
            <a:r>
              <a:rPr sz="1600" spc="-55" dirty="0">
                <a:latin typeface="Times New Roman"/>
                <a:cs typeface="Times New Roman"/>
              </a:rPr>
              <a:t>,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45" dirty="0">
                <a:latin typeface="Times New Roman"/>
                <a:cs typeface="Times New Roman"/>
              </a:rPr>
              <a:t>t</a:t>
            </a:r>
            <a:r>
              <a:rPr sz="1600" spc="95" dirty="0">
                <a:latin typeface="Times New Roman"/>
                <a:cs typeface="Times New Roman"/>
              </a:rPr>
              <a:t>h</a:t>
            </a:r>
            <a:r>
              <a:rPr sz="1600" spc="-30" dirty="0">
                <a:latin typeface="Times New Roman"/>
                <a:cs typeface="Times New Roman"/>
              </a:rPr>
              <a:t>e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45" dirty="0">
                <a:latin typeface="Times New Roman"/>
                <a:cs typeface="Times New Roman"/>
              </a:rPr>
              <a:t>TK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25" dirty="0">
                <a:latin typeface="Times New Roman"/>
                <a:cs typeface="Times New Roman"/>
              </a:rPr>
              <a:t>ge</a:t>
            </a:r>
            <a:r>
              <a:rPr sz="1600" spc="30" dirty="0">
                <a:latin typeface="Times New Roman"/>
                <a:cs typeface="Times New Roman"/>
              </a:rPr>
              <a:t>n</a:t>
            </a:r>
            <a:r>
              <a:rPr sz="1600" spc="-30" dirty="0">
                <a:latin typeface="Times New Roman"/>
                <a:cs typeface="Times New Roman"/>
              </a:rPr>
              <a:t>e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45" dirty="0">
                <a:latin typeface="Times New Roman"/>
                <a:cs typeface="Times New Roman"/>
              </a:rPr>
              <a:t>c</a:t>
            </a:r>
            <a:r>
              <a:rPr sz="1600" spc="15" dirty="0">
                <a:latin typeface="Times New Roman"/>
                <a:cs typeface="Times New Roman"/>
              </a:rPr>
              <a:t>an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5" dirty="0">
                <a:latin typeface="Times New Roman"/>
                <a:cs typeface="Times New Roman"/>
              </a:rPr>
              <a:t>be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45" dirty="0">
                <a:latin typeface="Times New Roman"/>
                <a:cs typeface="Times New Roman"/>
              </a:rPr>
              <a:t>e</a:t>
            </a:r>
            <a:r>
              <a:rPr sz="1600" spc="-20" dirty="0">
                <a:latin typeface="Times New Roman"/>
                <a:cs typeface="Times New Roman"/>
              </a:rPr>
              <a:t>i</a:t>
            </a:r>
            <a:r>
              <a:rPr sz="1600" spc="50" dirty="0">
                <a:latin typeface="Times New Roman"/>
                <a:cs typeface="Times New Roman"/>
              </a:rPr>
              <a:t>ther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5" dirty="0">
                <a:latin typeface="Times New Roman"/>
                <a:cs typeface="Times New Roman"/>
              </a:rPr>
              <a:t>p</a:t>
            </a:r>
            <a:r>
              <a:rPr sz="1600" spc="-15" dirty="0">
                <a:latin typeface="Times New Roman"/>
                <a:cs typeface="Times New Roman"/>
              </a:rPr>
              <a:t>os</a:t>
            </a:r>
            <a:r>
              <a:rPr sz="1600" spc="-5" dirty="0">
                <a:latin typeface="Times New Roman"/>
                <a:cs typeface="Times New Roman"/>
              </a:rPr>
              <a:t>i</a:t>
            </a:r>
            <a:r>
              <a:rPr sz="1600" spc="35" dirty="0">
                <a:latin typeface="Times New Roman"/>
                <a:cs typeface="Times New Roman"/>
              </a:rPr>
              <a:t>t</a:t>
            </a:r>
            <a:r>
              <a:rPr sz="1600" spc="40" dirty="0">
                <a:latin typeface="Times New Roman"/>
                <a:cs typeface="Times New Roman"/>
              </a:rPr>
              <a:t>i</a:t>
            </a:r>
            <a:r>
              <a:rPr sz="1600" spc="-40" dirty="0">
                <a:latin typeface="Times New Roman"/>
                <a:cs typeface="Times New Roman"/>
              </a:rPr>
              <a:t>v</a:t>
            </a:r>
            <a:r>
              <a:rPr sz="1600" spc="-20" dirty="0">
                <a:latin typeface="Times New Roman"/>
                <a:cs typeface="Times New Roman"/>
              </a:rPr>
              <a:t>e</a:t>
            </a:r>
            <a:r>
              <a:rPr sz="1600" spc="-50" dirty="0">
                <a:latin typeface="Times New Roman"/>
                <a:cs typeface="Times New Roman"/>
              </a:rPr>
              <a:t>l</a:t>
            </a:r>
            <a:r>
              <a:rPr sz="1600" spc="-5" dirty="0">
                <a:latin typeface="Times New Roman"/>
                <a:cs typeface="Times New Roman"/>
              </a:rPr>
              <a:t>y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50" dirty="0">
                <a:latin typeface="Times New Roman"/>
                <a:cs typeface="Times New Roman"/>
              </a:rPr>
              <a:t>or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44539" y="1987423"/>
            <a:ext cx="4750435" cy="488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825"/>
              </a:lnSpc>
              <a:spcBef>
                <a:spcPts val="95"/>
              </a:spcBef>
              <a:tabLst>
                <a:tab pos="1048385" algn="l"/>
                <a:tab pos="1894839" algn="l"/>
                <a:tab pos="2284730" algn="l"/>
                <a:tab pos="2929255" algn="l"/>
                <a:tab pos="3820795" algn="l"/>
                <a:tab pos="4502785" algn="l"/>
              </a:tabLst>
            </a:pPr>
            <a:r>
              <a:rPr sz="1600" spc="5" dirty="0">
                <a:latin typeface="Times New Roman"/>
                <a:cs typeface="Times New Roman"/>
              </a:rPr>
              <a:t>n</a:t>
            </a:r>
            <a:r>
              <a:rPr sz="1600" spc="20" dirty="0">
                <a:latin typeface="Times New Roman"/>
                <a:cs typeface="Times New Roman"/>
              </a:rPr>
              <a:t>eg</a:t>
            </a:r>
            <a:r>
              <a:rPr sz="1600" spc="-55" dirty="0">
                <a:latin typeface="Times New Roman"/>
                <a:cs typeface="Times New Roman"/>
              </a:rPr>
              <a:t>a</a:t>
            </a:r>
            <a:r>
              <a:rPr sz="1600" spc="35" dirty="0">
                <a:latin typeface="Times New Roman"/>
                <a:cs typeface="Times New Roman"/>
              </a:rPr>
              <a:t>t</a:t>
            </a:r>
            <a:r>
              <a:rPr sz="1600" spc="40" dirty="0">
                <a:latin typeface="Times New Roman"/>
                <a:cs typeface="Times New Roman"/>
              </a:rPr>
              <a:t>i</a:t>
            </a:r>
            <a:r>
              <a:rPr sz="1600" spc="-40" dirty="0">
                <a:latin typeface="Times New Roman"/>
                <a:cs typeface="Times New Roman"/>
              </a:rPr>
              <a:t>v</a:t>
            </a:r>
            <a:r>
              <a:rPr sz="1600" spc="-20" dirty="0">
                <a:latin typeface="Times New Roman"/>
                <a:cs typeface="Times New Roman"/>
              </a:rPr>
              <a:t>e</a:t>
            </a:r>
            <a:r>
              <a:rPr sz="1600" spc="-50" dirty="0">
                <a:latin typeface="Times New Roman"/>
                <a:cs typeface="Times New Roman"/>
              </a:rPr>
              <a:t>l</a:t>
            </a:r>
            <a:r>
              <a:rPr sz="1600" spc="-5" dirty="0">
                <a:latin typeface="Times New Roman"/>
                <a:cs typeface="Times New Roman"/>
              </a:rPr>
              <a:t>y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se</a:t>
            </a:r>
            <a:r>
              <a:rPr sz="1600" spc="-30" dirty="0">
                <a:latin typeface="Times New Roman"/>
                <a:cs typeface="Times New Roman"/>
              </a:rPr>
              <a:t>le</a:t>
            </a:r>
            <a:r>
              <a:rPr sz="1600" spc="-40" dirty="0">
                <a:latin typeface="Times New Roman"/>
                <a:cs typeface="Times New Roman"/>
              </a:rPr>
              <a:t>c</a:t>
            </a:r>
            <a:r>
              <a:rPr sz="1600" spc="110" dirty="0">
                <a:latin typeface="Times New Roman"/>
                <a:cs typeface="Times New Roman"/>
              </a:rPr>
              <a:t>t</a:t>
            </a:r>
            <a:r>
              <a:rPr sz="1600" spc="-15" dirty="0">
                <a:latin typeface="Times New Roman"/>
                <a:cs typeface="Times New Roman"/>
              </a:rPr>
              <a:t>e</a:t>
            </a:r>
            <a:r>
              <a:rPr sz="1600" spc="-10" dirty="0">
                <a:latin typeface="Times New Roman"/>
                <a:cs typeface="Times New Roman"/>
              </a:rPr>
              <a:t>d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25" dirty="0">
                <a:latin typeface="Times New Roman"/>
                <a:cs typeface="Times New Roman"/>
              </a:rPr>
              <a:t>b</a:t>
            </a:r>
            <a:r>
              <a:rPr sz="1600" spc="-5" dirty="0">
                <a:latin typeface="Times New Roman"/>
                <a:cs typeface="Times New Roman"/>
              </a:rPr>
              <a:t>y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5" dirty="0">
                <a:latin typeface="Times New Roman"/>
                <a:cs typeface="Times New Roman"/>
              </a:rPr>
              <a:t>u</a:t>
            </a:r>
            <a:r>
              <a:rPr sz="1600" spc="10" dirty="0">
                <a:latin typeface="Times New Roman"/>
                <a:cs typeface="Times New Roman"/>
              </a:rPr>
              <a:t>s</a:t>
            </a:r>
            <a:r>
              <a:rPr sz="1600" spc="-30" dirty="0">
                <a:latin typeface="Times New Roman"/>
                <a:cs typeface="Times New Roman"/>
              </a:rPr>
              <a:t>i</a:t>
            </a:r>
            <a:r>
              <a:rPr sz="1600" spc="50" dirty="0">
                <a:latin typeface="Times New Roman"/>
                <a:cs typeface="Times New Roman"/>
              </a:rPr>
              <a:t>n</a:t>
            </a:r>
            <a:r>
              <a:rPr sz="1600" spc="55" dirty="0">
                <a:latin typeface="Times New Roman"/>
                <a:cs typeface="Times New Roman"/>
              </a:rPr>
              <a:t>g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5" dirty="0">
                <a:latin typeface="Times New Roman"/>
                <a:cs typeface="Times New Roman"/>
              </a:rPr>
              <a:t>d</a:t>
            </a:r>
            <a:r>
              <a:rPr sz="1600" spc="-10" dirty="0">
                <a:latin typeface="Times New Roman"/>
                <a:cs typeface="Times New Roman"/>
              </a:rPr>
              <a:t>i</a:t>
            </a:r>
            <a:r>
              <a:rPr sz="1600" spc="-90" dirty="0">
                <a:latin typeface="Times New Roman"/>
                <a:cs typeface="Times New Roman"/>
              </a:rPr>
              <a:t>f</a:t>
            </a:r>
            <a:r>
              <a:rPr sz="1600" spc="-95" dirty="0">
                <a:latin typeface="Times New Roman"/>
                <a:cs typeface="Times New Roman"/>
              </a:rPr>
              <a:t>f</a:t>
            </a:r>
            <a:r>
              <a:rPr sz="1600" spc="35" dirty="0">
                <a:latin typeface="Times New Roman"/>
                <a:cs typeface="Times New Roman"/>
              </a:rPr>
              <a:t>e</a:t>
            </a:r>
            <a:r>
              <a:rPr sz="1600" spc="30" dirty="0">
                <a:latin typeface="Times New Roman"/>
                <a:cs typeface="Times New Roman"/>
              </a:rPr>
              <a:t>r</a:t>
            </a:r>
            <a:r>
              <a:rPr sz="1600" dirty="0">
                <a:latin typeface="Times New Roman"/>
                <a:cs typeface="Times New Roman"/>
              </a:rPr>
              <a:t>e</a:t>
            </a:r>
            <a:r>
              <a:rPr sz="1600" spc="10" dirty="0">
                <a:latin typeface="Times New Roman"/>
                <a:cs typeface="Times New Roman"/>
              </a:rPr>
              <a:t>n</a:t>
            </a:r>
            <a:r>
              <a:rPr sz="1600" spc="100" dirty="0">
                <a:latin typeface="Times New Roman"/>
                <a:cs typeface="Times New Roman"/>
              </a:rPr>
              <a:t>t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10" dirty="0">
                <a:latin typeface="Times New Roman"/>
                <a:cs typeface="Times New Roman"/>
              </a:rPr>
              <a:t>m</a:t>
            </a:r>
            <a:r>
              <a:rPr sz="1600" spc="-25" dirty="0">
                <a:latin typeface="Times New Roman"/>
                <a:cs typeface="Times New Roman"/>
              </a:rPr>
              <a:t>ed</a:t>
            </a:r>
            <a:r>
              <a:rPr sz="1600" spc="-5" dirty="0">
                <a:latin typeface="Times New Roman"/>
                <a:cs typeface="Times New Roman"/>
              </a:rPr>
              <a:t>i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5" dirty="0">
                <a:latin typeface="Times New Roman"/>
                <a:cs typeface="Times New Roman"/>
              </a:rPr>
              <a:t>f</a:t>
            </a:r>
            <a:r>
              <a:rPr sz="1600" spc="40" dirty="0">
                <a:latin typeface="Times New Roman"/>
                <a:cs typeface="Times New Roman"/>
              </a:rPr>
              <a:t>or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1825"/>
              </a:lnSpc>
            </a:pPr>
            <a:r>
              <a:rPr sz="1600" spc="10" dirty="0">
                <a:latin typeface="Times New Roman"/>
                <a:cs typeface="Times New Roman"/>
              </a:rPr>
              <a:t>propagation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virus.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665336" y="5802020"/>
            <a:ext cx="60960" cy="10795"/>
          </a:xfrm>
          <a:custGeom>
            <a:avLst/>
            <a:gdLst/>
            <a:ahLst/>
            <a:cxnLst/>
            <a:rect l="l" t="t" r="r" b="b"/>
            <a:pathLst>
              <a:path w="60959" h="10795">
                <a:moveTo>
                  <a:pt x="60959" y="0"/>
                </a:moveTo>
                <a:lnTo>
                  <a:pt x="0" y="0"/>
                </a:lnTo>
                <a:lnTo>
                  <a:pt x="0" y="10668"/>
                </a:lnTo>
                <a:lnTo>
                  <a:pt x="60959" y="10668"/>
                </a:lnTo>
                <a:lnTo>
                  <a:pt x="609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15939" y="2553080"/>
            <a:ext cx="4981575" cy="416242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41300" marR="5080" indent="-228600" algn="just">
              <a:lnSpc>
                <a:spcPts val="1730"/>
              </a:lnSpc>
              <a:spcBef>
                <a:spcPts val="310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50" dirty="0">
                <a:latin typeface="Times New Roman"/>
                <a:cs typeface="Times New Roman"/>
              </a:rPr>
              <a:t>starting </a:t>
            </a:r>
            <a:r>
              <a:rPr sz="1600" spc="15" dirty="0">
                <a:latin typeface="Times New Roman"/>
                <a:cs typeface="Times New Roman"/>
              </a:rPr>
              <a:t>point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-10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3"/>
              </a:rPr>
              <a:t>plasmid</a:t>
            </a:r>
            <a:r>
              <a:rPr sz="1600" spc="390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clone</a:t>
            </a:r>
            <a:r>
              <a:rPr sz="1600" spc="370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10" dirty="0">
                <a:latin typeface="Times New Roman"/>
                <a:cs typeface="Times New Roman"/>
              </a:rPr>
              <a:t>contains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copy </a:t>
            </a:r>
            <a:r>
              <a:rPr sz="1600" spc="-50" dirty="0">
                <a:latin typeface="Times New Roman"/>
                <a:cs typeface="Times New Roman"/>
              </a:rPr>
              <a:t>of</a:t>
            </a:r>
            <a:r>
              <a:rPr sz="1600" spc="65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5" dirty="0">
                <a:latin typeface="Times New Roman"/>
                <a:cs typeface="Times New Roman"/>
              </a:rPr>
              <a:t>TK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5" dirty="0">
                <a:latin typeface="Times New Roman"/>
                <a:cs typeface="Times New Roman"/>
              </a:rPr>
              <a:t>has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20" dirty="0">
                <a:latin typeface="Times New Roman"/>
                <a:cs typeface="Times New Roman"/>
              </a:rPr>
              <a:t>large </a:t>
            </a:r>
            <a:r>
              <a:rPr sz="1600" spc="35" dirty="0">
                <a:latin typeface="Times New Roman"/>
                <a:cs typeface="Times New Roman"/>
              </a:rPr>
              <a:t>internal </a:t>
            </a:r>
            <a:r>
              <a:rPr sz="1600" dirty="0">
                <a:latin typeface="Times New Roman"/>
                <a:cs typeface="Times New Roman"/>
              </a:rPr>
              <a:t>deletion.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55" dirty="0">
                <a:latin typeface="Times New Roman"/>
                <a:cs typeface="Times New Roman"/>
              </a:rPr>
              <a:t>In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5" dirty="0">
                <a:latin typeface="Times New Roman"/>
                <a:cs typeface="Times New Roman"/>
              </a:rPr>
              <a:t>region </a:t>
            </a:r>
            <a:r>
              <a:rPr sz="1600" spc="-50" dirty="0">
                <a:latin typeface="Times New Roman"/>
                <a:cs typeface="Times New Roman"/>
              </a:rPr>
              <a:t>of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5" dirty="0">
                <a:latin typeface="Times New Roman"/>
                <a:cs typeface="Times New Roman"/>
              </a:rPr>
              <a:t>deletion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20" dirty="0">
                <a:latin typeface="Times New Roman"/>
                <a:cs typeface="Times New Roman"/>
              </a:rPr>
              <a:t>vaccinia </a:t>
            </a:r>
            <a:r>
              <a:rPr sz="1600" spc="20" dirty="0">
                <a:latin typeface="Times New Roman"/>
                <a:cs typeface="Times New Roman"/>
              </a:rPr>
              <a:t>virus </a:t>
            </a:r>
            <a:r>
              <a:rPr sz="1600" spc="25" dirty="0">
                <a:latin typeface="Times New Roman"/>
                <a:cs typeface="Times New Roman"/>
              </a:rPr>
              <a:t>promoter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inserted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upstream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polylinker.</a:t>
            </a:r>
            <a:endParaRPr sz="16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ts val="1730"/>
              </a:lnSpc>
              <a:spcBef>
                <a:spcPts val="990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-50" dirty="0">
                <a:latin typeface="Times New Roman"/>
                <a:cs typeface="Times New Roman"/>
              </a:rPr>
              <a:t>of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interest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25" dirty="0">
                <a:latin typeface="Times New Roman"/>
                <a:cs typeface="Times New Roman"/>
              </a:rPr>
              <a:t>inserted into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5" dirty="0">
                <a:solidFill>
                  <a:srgbClr val="00AF50"/>
                </a:solidFill>
                <a:latin typeface="Times New Roman"/>
                <a:cs typeface="Times New Roman"/>
              </a:rPr>
              <a:t>polylinker </a:t>
            </a:r>
            <a:r>
              <a:rPr sz="1600" spc="10" dirty="0">
                <a:solidFill>
                  <a:srgbClr val="00AF50"/>
                </a:solidFill>
                <a:latin typeface="Times New Roman"/>
                <a:cs typeface="Times New Roman"/>
              </a:rPr>
              <a:t>(or </a:t>
            </a:r>
            <a:r>
              <a:rPr sz="1600" spc="-15" dirty="0">
                <a:solidFill>
                  <a:srgbClr val="00AF50"/>
                </a:solidFill>
                <a:latin typeface="Times New Roman"/>
                <a:cs typeface="Times New Roman"/>
              </a:rPr>
              <a:t>a </a:t>
            </a:r>
            <a:r>
              <a:rPr sz="1600" spc="-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5" dirty="0">
                <a:solidFill>
                  <a:srgbClr val="00AF50"/>
                </a:solidFill>
                <a:latin typeface="Times New Roman"/>
                <a:cs typeface="Times New Roman"/>
              </a:rPr>
              <a:t>multiple cloning </a:t>
            </a:r>
            <a:r>
              <a:rPr sz="1600" dirty="0">
                <a:solidFill>
                  <a:srgbClr val="00AF50"/>
                </a:solidFill>
                <a:latin typeface="Times New Roman"/>
                <a:cs typeface="Times New Roman"/>
              </a:rPr>
              <a:t>site) </a:t>
            </a:r>
            <a:r>
              <a:rPr sz="1600" spc="15" dirty="0">
                <a:latin typeface="Times New Roman"/>
                <a:cs typeface="Times New Roman"/>
              </a:rPr>
              <a:t>using </a:t>
            </a:r>
            <a:r>
              <a:rPr sz="1600" spc="30" dirty="0">
                <a:latin typeface="Times New Roman"/>
                <a:cs typeface="Times New Roman"/>
              </a:rPr>
              <a:t>standard </a:t>
            </a:r>
            <a:r>
              <a:rPr sz="1600" spc="5" dirty="0">
                <a:latin typeface="Times New Roman"/>
                <a:cs typeface="Times New Roman"/>
              </a:rPr>
              <a:t>cloning </a:t>
            </a:r>
            <a:r>
              <a:rPr sz="1600" spc="-5" dirty="0">
                <a:latin typeface="Times New Roman"/>
                <a:cs typeface="Times New Roman"/>
              </a:rPr>
              <a:t>technology.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Thus,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we</a:t>
            </a:r>
            <a:r>
              <a:rPr sz="1600" spc="-25" dirty="0">
                <a:latin typeface="Times New Roman"/>
                <a:cs typeface="Times New Roman"/>
              </a:rPr>
              <a:t> have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foreign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gene  downstream 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29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vaccinia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promoter,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5" dirty="0">
                <a:latin typeface="Times New Roman"/>
                <a:cs typeface="Times New Roman"/>
              </a:rPr>
              <a:t>entire </a:t>
            </a:r>
            <a:r>
              <a:rPr sz="1600" spc="35" dirty="0">
                <a:latin typeface="Times New Roman"/>
                <a:cs typeface="Times New Roman"/>
              </a:rPr>
              <a:t>insert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flanked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by </a:t>
            </a:r>
            <a:r>
              <a:rPr sz="1600" spc="-10" dirty="0">
                <a:latin typeface="Times New Roman"/>
                <a:cs typeface="Times New Roman"/>
              </a:rPr>
              <a:t> sequences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from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vaccinia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TK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gene</a:t>
            </a:r>
            <a:endParaRPr sz="1600">
              <a:latin typeface="Times New Roman"/>
              <a:cs typeface="Times New Roman"/>
            </a:endParaRPr>
          </a:p>
          <a:p>
            <a:pPr marL="241300" marR="5715" indent="-228600" algn="just">
              <a:lnSpc>
                <a:spcPts val="1730"/>
              </a:lnSpc>
              <a:spcBef>
                <a:spcPts val="1000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-5" dirty="0">
                <a:latin typeface="Times New Roman"/>
                <a:cs typeface="Times New Roman"/>
              </a:rPr>
              <a:t>plasmid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containing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-5" dirty="0">
                <a:latin typeface="Times New Roman"/>
                <a:cs typeface="Times New Roman"/>
              </a:rPr>
              <a:t>cloned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TK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25" dirty="0">
                <a:latin typeface="Times New Roman"/>
                <a:cs typeface="Times New Roman"/>
              </a:rPr>
              <a:t>with its 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foreign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35" dirty="0">
                <a:latin typeface="Times New Roman"/>
                <a:cs typeface="Times New Roman"/>
              </a:rPr>
              <a:t>insert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transfected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into </a:t>
            </a:r>
            <a:r>
              <a:rPr sz="1600" spc="-15" dirty="0">
                <a:latin typeface="Times New Roman"/>
                <a:cs typeface="Times New Roman"/>
              </a:rPr>
              <a:t>cells</a:t>
            </a:r>
            <a:r>
              <a:rPr sz="1600" spc="370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-20" dirty="0">
                <a:latin typeface="Times New Roman"/>
                <a:cs typeface="Times New Roman"/>
              </a:rPr>
              <a:t>have 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been </a:t>
            </a:r>
            <a:r>
              <a:rPr sz="1600" spc="-10" dirty="0">
                <a:latin typeface="Times New Roman"/>
                <a:cs typeface="Times New Roman"/>
              </a:rPr>
              <a:t>infected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by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wild-type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vaccinia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virus.</a:t>
            </a:r>
            <a:endParaRPr sz="16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970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u="sng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Homologous </a:t>
            </a:r>
            <a:r>
              <a:rPr sz="1600" u="sng" spc="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recombination</a:t>
            </a:r>
            <a:r>
              <a:rPr sz="1600" spc="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between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5" dirty="0">
                <a:latin typeface="Times New Roman"/>
                <a:cs typeface="Times New Roman"/>
              </a:rPr>
              <a:t>TK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5" dirty="0">
                <a:latin typeface="Times New Roman"/>
                <a:cs typeface="Times New Roman"/>
              </a:rPr>
              <a:t>in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virus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TK-flanking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sequences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plasmid </a:t>
            </a:r>
            <a:r>
              <a:rPr sz="1600" dirty="0">
                <a:latin typeface="Times New Roman"/>
                <a:cs typeface="Times New Roman"/>
              </a:rPr>
              <a:t> occurs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with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sufficiently</a:t>
            </a:r>
            <a:r>
              <a:rPr sz="1600" spc="36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high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frequency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that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reasonable</a:t>
            </a:r>
            <a:r>
              <a:rPr sz="1600" spc="5" dirty="0">
                <a:latin typeface="Times New Roman"/>
                <a:cs typeface="Times New Roman"/>
              </a:rPr>
              <a:t> fraction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0" dirty="0">
                <a:latin typeface="Times New Roman"/>
                <a:cs typeface="Times New Roman"/>
              </a:rPr>
              <a:t>progeny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have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15" dirty="0">
                <a:latin typeface="Times New Roman"/>
                <a:cs typeface="Times New Roman"/>
              </a:rPr>
              <a:t>gene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60" dirty="0">
                <a:latin typeface="Times New Roman"/>
                <a:cs typeface="Times New Roman"/>
              </a:rPr>
              <a:t>of </a:t>
            </a:r>
            <a:r>
              <a:rPr sz="1600" spc="-5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interest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incorporated.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07549" y="2654449"/>
            <a:ext cx="4230785" cy="36439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971" y="143255"/>
            <a:ext cx="6101080" cy="6506209"/>
          </a:xfrm>
          <a:custGeom>
            <a:avLst/>
            <a:gdLst/>
            <a:ahLst/>
            <a:cxnLst/>
            <a:rect l="l" t="t" r="r" b="b"/>
            <a:pathLst>
              <a:path w="6101080" h="6506209">
                <a:moveTo>
                  <a:pt x="0" y="6505956"/>
                </a:moveTo>
                <a:lnTo>
                  <a:pt x="6100572" y="6505956"/>
                </a:lnTo>
                <a:lnTo>
                  <a:pt x="6100572" y="0"/>
                </a:lnTo>
                <a:lnTo>
                  <a:pt x="0" y="0"/>
                </a:lnTo>
                <a:lnTo>
                  <a:pt x="0" y="6505956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5407" y="128143"/>
            <a:ext cx="20332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20" dirty="0"/>
              <a:t>9.</a:t>
            </a:r>
            <a:r>
              <a:rPr u="none" spc="-15" dirty="0"/>
              <a:t> </a:t>
            </a:r>
            <a:r>
              <a:rPr u="none" spc="10" dirty="0"/>
              <a:t>Edible</a:t>
            </a:r>
            <a:r>
              <a:rPr u="none" spc="-20" dirty="0"/>
              <a:t> </a:t>
            </a:r>
            <a:r>
              <a:rPr u="none" dirty="0"/>
              <a:t>Vaccines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5407" y="436427"/>
            <a:ext cx="5944235" cy="617855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75"/>
              </a:spcBef>
            </a:pPr>
            <a:r>
              <a:rPr sz="1800" b="1" spc="25" dirty="0">
                <a:latin typeface="Times New Roman"/>
                <a:cs typeface="Times New Roman"/>
              </a:rPr>
              <a:t>9.1.Method</a:t>
            </a:r>
            <a:r>
              <a:rPr sz="1800" b="1" spc="40" dirty="0">
                <a:latin typeface="Times New Roman"/>
                <a:cs typeface="Times New Roman"/>
              </a:rPr>
              <a:t> </a:t>
            </a:r>
            <a:r>
              <a:rPr sz="1800" b="1" spc="35" dirty="0">
                <a:latin typeface="Times New Roman"/>
                <a:cs typeface="Times New Roman"/>
              </a:rPr>
              <a:t>of</a:t>
            </a:r>
            <a:r>
              <a:rPr sz="1800" b="1" spc="365" dirty="0">
                <a:latin typeface="Times New Roman"/>
                <a:cs typeface="Times New Roman"/>
              </a:rPr>
              <a:t> </a:t>
            </a:r>
            <a:r>
              <a:rPr sz="1800" b="1" spc="30" dirty="0">
                <a:latin typeface="Times New Roman"/>
                <a:cs typeface="Times New Roman"/>
              </a:rPr>
              <a:t>Developing</a:t>
            </a:r>
            <a:r>
              <a:rPr sz="1800" b="1" spc="45" dirty="0">
                <a:latin typeface="Times New Roman"/>
                <a:cs typeface="Times New Roman"/>
              </a:rPr>
              <a:t> </a:t>
            </a:r>
            <a:r>
              <a:rPr sz="1800" b="1" spc="35" dirty="0">
                <a:latin typeface="Times New Roman"/>
                <a:cs typeface="Times New Roman"/>
              </a:rPr>
              <a:t>of</a:t>
            </a:r>
            <a:r>
              <a:rPr sz="1800" b="1" spc="365" dirty="0">
                <a:latin typeface="Times New Roman"/>
                <a:cs typeface="Times New Roman"/>
              </a:rPr>
              <a:t> </a:t>
            </a:r>
            <a:r>
              <a:rPr sz="1800" b="1" spc="-35" dirty="0">
                <a:latin typeface="Times New Roman"/>
                <a:cs typeface="Times New Roman"/>
              </a:rPr>
              <a:t>an</a:t>
            </a:r>
            <a:r>
              <a:rPr sz="1800" b="1" spc="25" dirty="0">
                <a:latin typeface="Times New Roman"/>
                <a:cs typeface="Times New Roman"/>
              </a:rPr>
              <a:t> </a:t>
            </a:r>
            <a:r>
              <a:rPr sz="1800" b="1" spc="5" dirty="0">
                <a:latin typeface="Times New Roman"/>
                <a:cs typeface="Times New Roman"/>
              </a:rPr>
              <a:t>Edible</a:t>
            </a:r>
            <a:r>
              <a:rPr sz="1800" b="1" spc="65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Vaccine:</a:t>
            </a:r>
            <a:endParaRPr sz="1800">
              <a:latin typeface="Times New Roman"/>
              <a:cs typeface="Times New Roman"/>
            </a:endParaRPr>
          </a:p>
          <a:p>
            <a:pPr marL="241300" marR="6985" indent="-228600" algn="just">
              <a:lnSpc>
                <a:spcPct val="90000"/>
              </a:lnSpc>
              <a:spcBef>
                <a:spcPts val="994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0" dirty="0">
                <a:latin typeface="Times New Roman"/>
                <a:cs typeface="Times New Roman"/>
              </a:rPr>
              <a:t>Gene </a:t>
            </a:r>
            <a:r>
              <a:rPr sz="1800" spc="10" dirty="0">
                <a:latin typeface="Times New Roman"/>
                <a:cs typeface="Times New Roman"/>
              </a:rPr>
              <a:t>encoding </a:t>
            </a:r>
            <a:r>
              <a:rPr sz="1800" spc="30" dirty="0">
                <a:latin typeface="Times New Roman"/>
                <a:cs typeface="Times New Roman"/>
              </a:rPr>
              <a:t>antigen </a:t>
            </a:r>
            <a:r>
              <a:rPr sz="1800" dirty="0">
                <a:latin typeface="Times New Roman"/>
                <a:cs typeface="Times New Roman"/>
              </a:rPr>
              <a:t>from </a:t>
            </a:r>
            <a:r>
              <a:rPr sz="1800" spc="5" dirty="0">
                <a:latin typeface="Times New Roman"/>
                <a:cs typeface="Times New Roman"/>
              </a:rPr>
              <a:t>pathogenic </a:t>
            </a:r>
            <a:r>
              <a:rPr sz="1800" spc="15" dirty="0">
                <a:latin typeface="Times New Roman"/>
                <a:cs typeface="Times New Roman"/>
              </a:rPr>
              <a:t>organisms </a:t>
            </a:r>
            <a:r>
              <a:rPr sz="1800" spc="-15" dirty="0">
                <a:latin typeface="Times New Roman"/>
                <a:cs typeface="Times New Roman"/>
              </a:rPr>
              <a:t>(virus, 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bacteria </a:t>
            </a:r>
            <a:r>
              <a:rPr sz="1800" spc="40" dirty="0">
                <a:latin typeface="Times New Roman"/>
                <a:cs typeface="Times New Roman"/>
              </a:rPr>
              <a:t>or </a:t>
            </a:r>
            <a:r>
              <a:rPr sz="1800" spc="10" dirty="0">
                <a:latin typeface="Times New Roman"/>
                <a:cs typeface="Times New Roman"/>
              </a:rPr>
              <a:t>parasites)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-20" dirty="0">
                <a:latin typeface="Times New Roman"/>
                <a:cs typeface="Times New Roman"/>
              </a:rPr>
              <a:t>have </a:t>
            </a:r>
            <a:r>
              <a:rPr sz="1800" spc="-5" dirty="0">
                <a:latin typeface="Times New Roman"/>
                <a:cs typeface="Times New Roman"/>
              </a:rPr>
              <a:t>been </a:t>
            </a:r>
            <a:r>
              <a:rPr sz="1800" spc="15" dirty="0">
                <a:latin typeface="Times New Roman"/>
                <a:cs typeface="Times New Roman"/>
              </a:rPr>
              <a:t>characterized </a:t>
            </a:r>
            <a:r>
              <a:rPr sz="1800" spc="20" dirty="0">
                <a:latin typeface="Times New Roman"/>
                <a:cs typeface="Times New Roman"/>
              </a:rPr>
              <a:t>and </a:t>
            </a:r>
            <a:r>
              <a:rPr sz="1800" spc="-15" dirty="0">
                <a:latin typeface="Times New Roman"/>
                <a:cs typeface="Times New Roman"/>
              </a:rPr>
              <a:t>for 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which </a:t>
            </a:r>
            <a:r>
              <a:rPr sz="1800" spc="5" dirty="0">
                <a:latin typeface="Times New Roman"/>
                <a:cs typeface="Times New Roman"/>
              </a:rPr>
              <a:t>antibodies </a:t>
            </a:r>
            <a:r>
              <a:rPr sz="1800" spc="20" dirty="0">
                <a:latin typeface="Times New Roman"/>
                <a:cs typeface="Times New Roman"/>
              </a:rPr>
              <a:t>are </a:t>
            </a:r>
            <a:r>
              <a:rPr sz="1800" spc="-30" dirty="0">
                <a:latin typeface="Times New Roman"/>
                <a:cs typeface="Times New Roman"/>
              </a:rPr>
              <a:t>available, </a:t>
            </a:r>
            <a:r>
              <a:rPr sz="1800" dirty="0">
                <a:latin typeface="Times New Roman"/>
                <a:cs typeface="Times New Roman"/>
              </a:rPr>
              <a:t>can </a:t>
            </a:r>
            <a:r>
              <a:rPr sz="1800" spc="-15" dirty="0">
                <a:latin typeface="Times New Roman"/>
                <a:cs typeface="Times New Roman"/>
              </a:rPr>
              <a:t>be </a:t>
            </a:r>
            <a:r>
              <a:rPr sz="1800" spc="5" dirty="0">
                <a:latin typeface="Times New Roman"/>
                <a:cs typeface="Times New Roman"/>
              </a:rPr>
              <a:t>produced in </a:t>
            </a:r>
            <a:r>
              <a:rPr sz="1800" spc="40" dirty="0">
                <a:latin typeface="Times New Roman"/>
                <a:cs typeface="Times New Roman"/>
              </a:rPr>
              <a:t>the </a:t>
            </a:r>
            <a:r>
              <a:rPr sz="1800" spc="-25" dirty="0">
                <a:latin typeface="Times New Roman"/>
                <a:cs typeface="Times New Roman"/>
              </a:rPr>
              <a:t>edible 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parts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40" dirty="0">
                <a:latin typeface="Times New Roman"/>
                <a:cs typeface="Times New Roman"/>
              </a:rPr>
              <a:t> 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plants</a:t>
            </a:r>
            <a:r>
              <a:rPr sz="1800" spc="5" dirty="0">
                <a:latin typeface="Times New Roman"/>
                <a:cs typeface="Times New Roman"/>
              </a:rPr>
              <a:t> in </a:t>
            </a:r>
            <a:r>
              <a:rPr sz="1800" spc="30" dirty="0">
                <a:latin typeface="Times New Roman"/>
                <a:cs typeface="Times New Roman"/>
              </a:rPr>
              <a:t>two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Times New Roman"/>
                <a:cs typeface="Times New Roman"/>
              </a:rPr>
              <a:t>ways.</a:t>
            </a:r>
            <a:endParaRPr sz="1800">
              <a:latin typeface="Times New Roman"/>
              <a:cs typeface="Times New Roman"/>
            </a:endParaRPr>
          </a:p>
          <a:p>
            <a:pPr marL="698500" marR="5080" lvl="1" indent="-228600" algn="just">
              <a:lnSpc>
                <a:spcPct val="90000"/>
              </a:lnSpc>
              <a:spcBef>
                <a:spcPts val="535"/>
              </a:spcBef>
              <a:buFont typeface="Wingdings"/>
              <a:buChar char=""/>
              <a:tabLst>
                <a:tab pos="699135" algn="l"/>
              </a:tabLst>
            </a:pPr>
            <a:r>
              <a:rPr sz="1400" spc="50" dirty="0">
                <a:latin typeface="Times New Roman"/>
                <a:cs typeface="Times New Roman"/>
              </a:rPr>
              <a:t>The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entire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35" dirty="0">
                <a:latin typeface="Times New Roman"/>
                <a:cs typeface="Times New Roman"/>
              </a:rPr>
              <a:t>structural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gene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is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inserted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into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00AF50"/>
                </a:solidFill>
                <a:latin typeface="Times New Roman"/>
                <a:cs typeface="Times New Roman"/>
              </a:rPr>
              <a:t>a</a:t>
            </a:r>
            <a:r>
              <a:rPr sz="1400" spc="3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00AF50"/>
                </a:solidFill>
                <a:latin typeface="Times New Roman"/>
                <a:cs typeface="Times New Roman"/>
              </a:rPr>
              <a:t>plant  </a:t>
            </a:r>
            <a:r>
              <a:rPr sz="1400" spc="20" dirty="0">
                <a:solidFill>
                  <a:srgbClr val="00AF50"/>
                </a:solidFill>
                <a:latin typeface="Times New Roman"/>
                <a:cs typeface="Times New Roman"/>
              </a:rPr>
              <a:t>transformation </a:t>
            </a:r>
            <a:r>
              <a:rPr sz="1400" spc="2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00AF50"/>
                </a:solidFill>
                <a:latin typeface="Times New Roman"/>
                <a:cs typeface="Times New Roman"/>
              </a:rPr>
              <a:t>vector</a:t>
            </a:r>
            <a:r>
              <a:rPr sz="1400" spc="-15" dirty="0">
                <a:latin typeface="Times New Roman"/>
                <a:cs typeface="Times New Roman"/>
              </a:rPr>
              <a:t>. </a:t>
            </a:r>
            <a:r>
              <a:rPr sz="1400" spc="40" dirty="0">
                <a:latin typeface="Times New Roman"/>
                <a:cs typeface="Times New Roman"/>
              </a:rPr>
              <a:t>This </a:t>
            </a:r>
            <a:r>
              <a:rPr sz="1400" spc="-5" dirty="0">
                <a:latin typeface="Times New Roman"/>
                <a:cs typeface="Times New Roman"/>
              </a:rPr>
              <a:t>will </a:t>
            </a:r>
            <a:r>
              <a:rPr sz="1400" spc="-10" dirty="0">
                <a:latin typeface="Times New Roman"/>
                <a:cs typeface="Times New Roman"/>
              </a:rPr>
              <a:t>allow </a:t>
            </a:r>
            <a:r>
              <a:rPr sz="1400" spc="25" dirty="0">
                <a:latin typeface="Times New Roman"/>
                <a:cs typeface="Times New Roman"/>
              </a:rPr>
              <a:t>transcription </a:t>
            </a:r>
            <a:r>
              <a:rPr sz="1400" spc="20" dirty="0">
                <a:latin typeface="Times New Roman"/>
                <a:cs typeface="Times New Roman"/>
              </a:rPr>
              <a:t>and </a:t>
            </a:r>
            <a:r>
              <a:rPr sz="1400" dirty="0">
                <a:latin typeface="Times New Roman"/>
                <a:cs typeface="Times New Roman"/>
              </a:rPr>
              <a:t>accumulation </a:t>
            </a:r>
            <a:r>
              <a:rPr sz="1400" spc="-40" dirty="0">
                <a:latin typeface="Times New Roman"/>
                <a:cs typeface="Times New Roman"/>
              </a:rPr>
              <a:t>of</a:t>
            </a:r>
            <a:r>
              <a:rPr sz="1400" spc="-3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coding </a:t>
            </a:r>
            <a:r>
              <a:rPr sz="1400" dirty="0">
                <a:latin typeface="Times New Roman"/>
                <a:cs typeface="Times New Roman"/>
              </a:rPr>
              <a:t>se- 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quence </a:t>
            </a:r>
            <a:r>
              <a:rPr sz="1400" spc="5" dirty="0">
                <a:latin typeface="Times New Roman"/>
                <a:cs typeface="Times New Roman"/>
              </a:rPr>
              <a:t>in </a:t>
            </a:r>
            <a:r>
              <a:rPr sz="1400" spc="10" dirty="0">
                <a:latin typeface="Times New Roman"/>
                <a:cs typeface="Times New Roman"/>
              </a:rPr>
              <a:t>plant. </a:t>
            </a:r>
            <a:r>
              <a:rPr sz="1400" spc="45" dirty="0">
                <a:latin typeface="Times New Roman"/>
                <a:cs typeface="Times New Roman"/>
              </a:rPr>
              <a:t>Plant </a:t>
            </a:r>
            <a:r>
              <a:rPr sz="1400" spc="20" dirty="0">
                <a:latin typeface="Times New Roman"/>
                <a:cs typeface="Times New Roman"/>
              </a:rPr>
              <a:t>transformation </a:t>
            </a:r>
            <a:r>
              <a:rPr sz="1400" spc="10" dirty="0">
                <a:latin typeface="Times New Roman"/>
                <a:cs typeface="Times New Roman"/>
              </a:rPr>
              <a:t>vectors </a:t>
            </a:r>
            <a:r>
              <a:rPr sz="1400" spc="15" dirty="0">
                <a:latin typeface="Times New Roman"/>
                <a:cs typeface="Times New Roman"/>
              </a:rPr>
              <a:t>are </a:t>
            </a:r>
            <a:r>
              <a:rPr sz="1400" spc="-5" dirty="0">
                <a:solidFill>
                  <a:srgbClr val="00AF50"/>
                </a:solidFill>
                <a:latin typeface="Times New Roman"/>
                <a:cs typeface="Times New Roman"/>
              </a:rPr>
              <a:t>plasmids </a:t>
            </a:r>
            <a:r>
              <a:rPr sz="1400" spc="40" dirty="0">
                <a:latin typeface="Times New Roman"/>
                <a:cs typeface="Times New Roman"/>
              </a:rPr>
              <a:t>that </a:t>
            </a:r>
            <a:r>
              <a:rPr sz="1400" spc="-15" dirty="0">
                <a:latin typeface="Times New Roman"/>
                <a:cs typeface="Times New Roman"/>
              </a:rPr>
              <a:t>have 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been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specifically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designed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facilitate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35" dirty="0">
                <a:latin typeface="Times New Roman"/>
                <a:cs typeface="Times New Roman"/>
              </a:rPr>
              <a:t>the </a:t>
            </a:r>
            <a:r>
              <a:rPr sz="1400" spc="20" dirty="0">
                <a:latin typeface="Times New Roman"/>
                <a:cs typeface="Times New Roman"/>
              </a:rPr>
              <a:t>generation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-40" dirty="0">
                <a:latin typeface="Times New Roman"/>
                <a:cs typeface="Times New Roman"/>
              </a:rPr>
              <a:t>of</a:t>
            </a:r>
            <a:r>
              <a:rPr sz="1400" spc="27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transgenic 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plants.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Times New Roman"/>
                <a:cs typeface="Times New Roman"/>
              </a:rPr>
              <a:t>The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most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commonly</a:t>
            </a:r>
            <a:r>
              <a:rPr sz="1400" dirty="0">
                <a:latin typeface="Times New Roman"/>
                <a:cs typeface="Times New Roman"/>
              </a:rPr>
              <a:t> used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plant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transformation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vectors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are 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termed </a:t>
            </a:r>
            <a:r>
              <a:rPr sz="1400" spc="15" dirty="0">
                <a:solidFill>
                  <a:srgbClr val="00AF50"/>
                </a:solidFill>
                <a:latin typeface="Times New Roman"/>
                <a:cs typeface="Times New Roman"/>
              </a:rPr>
              <a:t>binary </a:t>
            </a:r>
            <a:r>
              <a:rPr sz="1400" spc="10" dirty="0">
                <a:solidFill>
                  <a:srgbClr val="00AF50"/>
                </a:solidFill>
                <a:latin typeface="Times New Roman"/>
                <a:cs typeface="Times New Roman"/>
              </a:rPr>
              <a:t>vectors </a:t>
            </a:r>
            <a:r>
              <a:rPr sz="1400" spc="-15" dirty="0">
                <a:latin typeface="Times New Roman"/>
                <a:cs typeface="Times New Roman"/>
              </a:rPr>
              <a:t>because</a:t>
            </a:r>
            <a:r>
              <a:rPr sz="1400" spc="320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56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their </a:t>
            </a:r>
            <a:r>
              <a:rPr sz="1400" spc="-5" dirty="0">
                <a:latin typeface="Times New Roman"/>
                <a:cs typeface="Times New Roman"/>
              </a:rPr>
              <a:t>ability </a:t>
            </a:r>
            <a:r>
              <a:rPr sz="1400" spc="40" dirty="0">
                <a:latin typeface="Times New Roman"/>
                <a:cs typeface="Times New Roman"/>
              </a:rPr>
              <a:t>to </a:t>
            </a:r>
            <a:r>
              <a:rPr sz="1400" dirty="0">
                <a:latin typeface="Times New Roman"/>
                <a:cs typeface="Times New Roman"/>
              </a:rPr>
              <a:t>replicate </a:t>
            </a:r>
            <a:r>
              <a:rPr sz="1400" spc="10" dirty="0">
                <a:latin typeface="Times New Roman"/>
                <a:cs typeface="Times New Roman"/>
              </a:rPr>
              <a:t>in </a:t>
            </a:r>
            <a:r>
              <a:rPr sz="1400" spc="25" dirty="0">
                <a:latin typeface="Times New Roman"/>
                <a:cs typeface="Times New Roman"/>
              </a:rPr>
              <a:t>both </a:t>
            </a:r>
            <a:r>
              <a:rPr sz="1400" i="1" spc="20" dirty="0">
                <a:solidFill>
                  <a:srgbClr val="00AF50"/>
                </a:solidFill>
                <a:latin typeface="Times New Roman"/>
                <a:cs typeface="Times New Roman"/>
              </a:rPr>
              <a:t>E. </a:t>
            </a:r>
            <a:r>
              <a:rPr sz="1400" i="1" spc="2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400" i="1" spc="-70" dirty="0">
                <a:solidFill>
                  <a:srgbClr val="00AF50"/>
                </a:solidFill>
                <a:latin typeface="Times New Roman"/>
                <a:cs typeface="Times New Roman"/>
              </a:rPr>
              <a:t>coli</a:t>
            </a:r>
            <a:r>
              <a:rPr sz="1400" spc="-70" dirty="0">
                <a:latin typeface="Times New Roman"/>
                <a:cs typeface="Times New Roman"/>
              </a:rPr>
              <a:t>,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dirty="0">
                <a:latin typeface="Times New Roman"/>
                <a:cs typeface="Times New Roman"/>
              </a:rPr>
              <a:t>common </a:t>
            </a:r>
            <a:r>
              <a:rPr sz="1400" spc="-10" dirty="0">
                <a:latin typeface="Times New Roman"/>
                <a:cs typeface="Times New Roman"/>
              </a:rPr>
              <a:t>lab </a:t>
            </a:r>
            <a:r>
              <a:rPr sz="1400" dirty="0">
                <a:latin typeface="Times New Roman"/>
                <a:cs typeface="Times New Roman"/>
              </a:rPr>
              <a:t>bacterium, </a:t>
            </a:r>
            <a:r>
              <a:rPr sz="1400" spc="15" dirty="0">
                <a:latin typeface="Times New Roman"/>
                <a:cs typeface="Times New Roman"/>
              </a:rPr>
              <a:t>and </a:t>
            </a:r>
            <a:r>
              <a:rPr sz="1400" i="1" spc="-55" dirty="0">
                <a:solidFill>
                  <a:srgbClr val="00AF50"/>
                </a:solidFill>
                <a:latin typeface="Times New Roman"/>
                <a:cs typeface="Times New Roman"/>
              </a:rPr>
              <a:t>Agrobacterium </a:t>
            </a:r>
            <a:r>
              <a:rPr sz="1400" i="1" spc="-65" dirty="0">
                <a:solidFill>
                  <a:srgbClr val="00AF50"/>
                </a:solidFill>
                <a:latin typeface="Times New Roman"/>
                <a:cs typeface="Times New Roman"/>
              </a:rPr>
              <a:t>tumefaciens</a:t>
            </a:r>
            <a:r>
              <a:rPr sz="1400" spc="-65" dirty="0">
                <a:latin typeface="Times New Roman"/>
                <a:cs typeface="Times New Roman"/>
              </a:rPr>
              <a:t>,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spc="5" dirty="0">
                <a:latin typeface="Times New Roman"/>
                <a:cs typeface="Times New Roman"/>
              </a:rPr>
              <a:t>bacterium 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used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35" dirty="0">
                <a:latin typeface="Times New Roman"/>
                <a:cs typeface="Times New Roman"/>
              </a:rPr>
              <a:t>to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insert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recombinant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DNA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into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plants.</a:t>
            </a:r>
            <a:endParaRPr sz="1400">
              <a:latin typeface="Times New Roman"/>
              <a:cs typeface="Times New Roman"/>
            </a:endParaRPr>
          </a:p>
          <a:p>
            <a:pPr marL="698500" marR="5715" lvl="1" indent="-228600" algn="just">
              <a:lnSpc>
                <a:spcPct val="90000"/>
              </a:lnSpc>
              <a:spcBef>
                <a:spcPts val="500"/>
              </a:spcBef>
              <a:buFont typeface="Wingdings"/>
              <a:buChar char=""/>
              <a:tabLst>
                <a:tab pos="699135" algn="l"/>
              </a:tabLst>
            </a:pPr>
            <a:r>
              <a:rPr sz="1400" spc="10" dirty="0">
                <a:latin typeface="Times New Roman"/>
                <a:cs typeface="Times New Roman"/>
              </a:rPr>
              <a:t>Epitope</a:t>
            </a:r>
            <a:r>
              <a:rPr sz="1400" spc="15" dirty="0">
                <a:latin typeface="Times New Roman"/>
                <a:cs typeface="Times New Roman"/>
              </a:rPr>
              <a:t> within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antigen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are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identified,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DNA</a:t>
            </a:r>
            <a:r>
              <a:rPr sz="1400" spc="33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fragment  </a:t>
            </a:r>
            <a:r>
              <a:rPr sz="1400" spc="5" dirty="0">
                <a:latin typeface="Times New Roman"/>
                <a:cs typeface="Times New Roman"/>
              </a:rPr>
              <a:t>encoding 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these </a:t>
            </a:r>
            <a:r>
              <a:rPr sz="1400" dirty="0">
                <a:latin typeface="Times New Roman"/>
                <a:cs typeface="Times New Roman"/>
              </a:rPr>
              <a:t>can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spc="-5" dirty="0">
                <a:latin typeface="Times New Roman"/>
                <a:cs typeface="Times New Roman"/>
              </a:rPr>
              <a:t>used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30" dirty="0">
                <a:latin typeface="Times New Roman"/>
                <a:cs typeface="Times New Roman"/>
              </a:rPr>
              <a:t>construct </a:t>
            </a:r>
            <a:r>
              <a:rPr sz="1400" spc="10" dirty="0">
                <a:latin typeface="Times New Roman"/>
                <a:cs typeface="Times New Roman"/>
              </a:rPr>
              <a:t>genes </a:t>
            </a:r>
            <a:r>
              <a:rPr sz="1400" spc="-10" dirty="0">
                <a:latin typeface="Times New Roman"/>
                <a:cs typeface="Times New Roman"/>
              </a:rPr>
              <a:t>by fusion </a:t>
            </a:r>
            <a:r>
              <a:rPr sz="1400" spc="20" dirty="0">
                <a:latin typeface="Times New Roman"/>
                <a:cs typeface="Times New Roman"/>
              </a:rPr>
              <a:t>with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dirty="0">
                <a:solidFill>
                  <a:srgbClr val="00AF50"/>
                </a:solidFill>
                <a:latin typeface="Times New Roman"/>
                <a:cs typeface="Times New Roman"/>
              </a:rPr>
              <a:t>coat </a:t>
            </a:r>
            <a:r>
              <a:rPr sz="1400" spc="20" dirty="0">
                <a:solidFill>
                  <a:srgbClr val="00AF50"/>
                </a:solidFill>
                <a:latin typeface="Times New Roman"/>
                <a:cs typeface="Times New Roman"/>
              </a:rPr>
              <a:t>protein </a:t>
            </a:r>
            <a:r>
              <a:rPr sz="1400" spc="10" dirty="0">
                <a:solidFill>
                  <a:srgbClr val="00AF50"/>
                </a:solidFill>
                <a:latin typeface="Times New Roman"/>
                <a:cs typeface="Times New Roman"/>
              </a:rPr>
              <a:t>gene </a:t>
            </a:r>
            <a:r>
              <a:rPr sz="1400" spc="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00AF50"/>
                </a:solidFill>
                <a:latin typeface="Times New Roman"/>
                <a:cs typeface="Times New Roman"/>
              </a:rPr>
              <a:t>from </a:t>
            </a:r>
            <a:r>
              <a:rPr sz="1400" spc="25" dirty="0">
                <a:solidFill>
                  <a:srgbClr val="00AF50"/>
                </a:solidFill>
                <a:latin typeface="Times New Roman"/>
                <a:cs typeface="Times New Roman"/>
              </a:rPr>
              <a:t>plant </a:t>
            </a:r>
            <a:r>
              <a:rPr sz="1400" spc="-5" dirty="0">
                <a:solidFill>
                  <a:srgbClr val="00AF50"/>
                </a:solidFill>
                <a:latin typeface="Times New Roman"/>
                <a:cs typeface="Times New Roman"/>
              </a:rPr>
              <a:t>virus</a:t>
            </a:r>
            <a:r>
              <a:rPr sz="1400" spc="-5" dirty="0">
                <a:latin typeface="Times New Roman"/>
                <a:cs typeface="Times New Roman"/>
              </a:rPr>
              <a:t>, </a:t>
            </a:r>
            <a:r>
              <a:rPr sz="1400" spc="-35" dirty="0">
                <a:latin typeface="Times New Roman"/>
                <a:cs typeface="Times New Roman"/>
              </a:rPr>
              <a:t>e.g., </a:t>
            </a:r>
            <a:r>
              <a:rPr sz="1400" spc="-10" dirty="0">
                <a:latin typeface="Times New Roman"/>
                <a:cs typeface="Times New Roman"/>
              </a:rPr>
              <a:t>Tobacco </a:t>
            </a:r>
            <a:r>
              <a:rPr sz="1400" spc="-15" dirty="0">
                <a:latin typeface="Times New Roman"/>
                <a:cs typeface="Times New Roman"/>
              </a:rPr>
              <a:t>mosaic </a:t>
            </a:r>
            <a:r>
              <a:rPr sz="1400" spc="15" dirty="0">
                <a:latin typeface="Times New Roman"/>
                <a:cs typeface="Times New Roman"/>
              </a:rPr>
              <a:t>virus </a:t>
            </a:r>
            <a:r>
              <a:rPr sz="1400" spc="5" dirty="0">
                <a:latin typeface="Times New Roman"/>
                <a:cs typeface="Times New Roman"/>
              </a:rPr>
              <a:t>(TMV) </a:t>
            </a:r>
            <a:r>
              <a:rPr sz="1400" spc="35" dirty="0">
                <a:latin typeface="Times New Roman"/>
                <a:cs typeface="Times New Roman"/>
              </a:rPr>
              <a:t>or </a:t>
            </a:r>
            <a:r>
              <a:rPr sz="1400" spc="5" dirty="0">
                <a:latin typeface="Times New Roman"/>
                <a:cs typeface="Times New Roman"/>
              </a:rPr>
              <a:t>Cytomegalovirus 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35" dirty="0">
                <a:latin typeface="Times New Roman"/>
                <a:cs typeface="Times New Roman"/>
              </a:rPr>
              <a:t>(CMV). </a:t>
            </a:r>
            <a:r>
              <a:rPr sz="1400" spc="50" dirty="0">
                <a:latin typeface="Times New Roman"/>
                <a:cs typeface="Times New Roman"/>
              </a:rPr>
              <a:t>The </a:t>
            </a:r>
            <a:r>
              <a:rPr sz="1400" spc="10" dirty="0">
                <a:latin typeface="Times New Roman"/>
                <a:cs typeface="Times New Roman"/>
              </a:rPr>
              <a:t>recombinant </a:t>
            </a:r>
            <a:r>
              <a:rPr sz="1400" spc="20" dirty="0">
                <a:latin typeface="Times New Roman"/>
                <a:cs typeface="Times New Roman"/>
              </a:rPr>
              <a:t>virus </a:t>
            </a:r>
            <a:r>
              <a:rPr sz="1400" spc="-15" dirty="0">
                <a:latin typeface="Times New Roman"/>
                <a:cs typeface="Times New Roman"/>
              </a:rPr>
              <a:t>is </a:t>
            </a:r>
            <a:r>
              <a:rPr sz="1400" spc="35" dirty="0">
                <a:latin typeface="Times New Roman"/>
                <a:cs typeface="Times New Roman"/>
              </a:rPr>
              <a:t>then </a:t>
            </a:r>
            <a:r>
              <a:rPr sz="1400" spc="-5" dirty="0">
                <a:latin typeface="Times New Roman"/>
                <a:cs typeface="Times New Roman"/>
              </a:rPr>
              <a:t>used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infect </a:t>
            </a:r>
            <a:r>
              <a:rPr sz="1400" dirty="0">
                <a:latin typeface="Times New Roman"/>
                <a:cs typeface="Times New Roman"/>
              </a:rPr>
              <a:t>stabilized plants. 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Times New Roman"/>
                <a:cs typeface="Times New Roman"/>
              </a:rPr>
              <a:t>The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resultant</a:t>
            </a:r>
            <a:r>
              <a:rPr sz="1400" spc="41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edible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plant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vaccines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are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utilized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for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further 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immunological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studies.</a:t>
            </a:r>
            <a:endParaRPr sz="1400">
              <a:latin typeface="Times New Roman"/>
              <a:cs typeface="Times New Roman"/>
            </a:endParaRPr>
          </a:p>
          <a:p>
            <a:pPr marL="372110" lvl="1" indent="-360045">
              <a:lnSpc>
                <a:spcPct val="100000"/>
              </a:lnSpc>
              <a:spcBef>
                <a:spcPts val="755"/>
              </a:spcBef>
              <a:buAutoNum type="arabicPeriod" startAt="2"/>
              <a:tabLst>
                <a:tab pos="372745" algn="l"/>
              </a:tabLst>
            </a:pPr>
            <a:r>
              <a:rPr sz="1800" b="1" spc="-5" dirty="0">
                <a:latin typeface="Times New Roman"/>
                <a:cs typeface="Times New Roman"/>
              </a:rPr>
              <a:t>Candidates</a:t>
            </a:r>
            <a:r>
              <a:rPr sz="1800" b="1" spc="30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for</a:t>
            </a:r>
            <a:r>
              <a:rPr sz="1800" b="1" spc="30" dirty="0">
                <a:latin typeface="Times New Roman"/>
                <a:cs typeface="Times New Roman"/>
              </a:rPr>
              <a:t> </a:t>
            </a:r>
            <a:r>
              <a:rPr sz="1800" b="1" spc="5" dirty="0">
                <a:latin typeface="Times New Roman"/>
                <a:cs typeface="Times New Roman"/>
              </a:rPr>
              <a:t>Edible</a:t>
            </a:r>
            <a:r>
              <a:rPr sz="1800" b="1" spc="55" dirty="0">
                <a:latin typeface="Times New Roman"/>
                <a:cs typeface="Times New Roman"/>
              </a:rPr>
              <a:t> </a:t>
            </a:r>
            <a:r>
              <a:rPr sz="1800" b="1" spc="-20" dirty="0">
                <a:latin typeface="Times New Roman"/>
                <a:cs typeface="Times New Roman"/>
              </a:rPr>
              <a:t>Vaccines:</a:t>
            </a:r>
            <a:endParaRPr sz="1800">
              <a:latin typeface="Times New Roman"/>
              <a:cs typeface="Times New Roman"/>
            </a:endParaRPr>
          </a:p>
          <a:p>
            <a:pPr marL="698500" marR="5715" lvl="2" indent="-228600" algn="just">
              <a:lnSpc>
                <a:spcPts val="1510"/>
              </a:lnSpc>
              <a:spcBef>
                <a:spcPts val="555"/>
              </a:spcBef>
              <a:buFont typeface="Wingdings"/>
              <a:buChar char=""/>
              <a:tabLst>
                <a:tab pos="699135" algn="l"/>
              </a:tabLst>
            </a:pPr>
            <a:r>
              <a:rPr sz="1400" spc="-5" dirty="0">
                <a:latin typeface="Times New Roman"/>
                <a:cs typeface="Times New Roman"/>
              </a:rPr>
              <a:t>Foods </a:t>
            </a:r>
            <a:r>
              <a:rPr sz="1400" spc="25" dirty="0">
                <a:latin typeface="Times New Roman"/>
                <a:cs typeface="Times New Roman"/>
              </a:rPr>
              <a:t>under </a:t>
            </a:r>
            <a:r>
              <a:rPr sz="1400" spc="15" dirty="0">
                <a:latin typeface="Times New Roman"/>
                <a:cs typeface="Times New Roman"/>
              </a:rPr>
              <a:t>study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26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edible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vaccines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include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bananas, </a:t>
            </a:r>
            <a:r>
              <a:rPr sz="1400" spc="10" dirty="0">
                <a:latin typeface="Times New Roman"/>
                <a:cs typeface="Times New Roman"/>
              </a:rPr>
              <a:t>potatoes </a:t>
            </a:r>
            <a:r>
              <a:rPr sz="1400" spc="15" dirty="0">
                <a:latin typeface="Times New Roman"/>
                <a:cs typeface="Times New Roman"/>
              </a:rPr>
              <a:t>and 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tomatoes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as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well</a:t>
            </a:r>
            <a:r>
              <a:rPr sz="1400" spc="-5" dirty="0">
                <a:latin typeface="Times New Roman"/>
                <a:cs typeface="Times New Roman"/>
              </a:rPr>
              <a:t> as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lettuce,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rice,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wheat,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soybean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spc="20" dirty="0">
                <a:latin typeface="Times New Roman"/>
                <a:cs typeface="Times New Roman"/>
              </a:rPr>
              <a:t> corn.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Times New Roman"/>
                <a:cs typeface="Times New Roman"/>
              </a:rPr>
              <a:t>When </a:t>
            </a:r>
            <a:r>
              <a:rPr sz="1400" spc="5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choosing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spc="25" dirty="0">
                <a:latin typeface="Times New Roman"/>
                <a:cs typeface="Times New Roman"/>
              </a:rPr>
              <a:t>plant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spc="-5" dirty="0">
                <a:latin typeface="Times New Roman"/>
                <a:cs typeface="Times New Roman"/>
              </a:rPr>
              <a:t>used as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spc="-15" dirty="0">
                <a:latin typeface="Times New Roman"/>
                <a:cs typeface="Times New Roman"/>
              </a:rPr>
              <a:t>vaccine </a:t>
            </a:r>
            <a:r>
              <a:rPr sz="1400" spc="30" dirty="0">
                <a:latin typeface="Times New Roman"/>
                <a:cs typeface="Times New Roman"/>
              </a:rPr>
              <a:t>it </a:t>
            </a:r>
            <a:r>
              <a:rPr sz="1400" spc="-15" dirty="0">
                <a:latin typeface="Times New Roman"/>
                <a:cs typeface="Times New Roman"/>
              </a:rPr>
              <a:t>is </a:t>
            </a:r>
            <a:r>
              <a:rPr sz="1400" spc="30" dirty="0">
                <a:latin typeface="Times New Roman"/>
                <a:cs typeface="Times New Roman"/>
              </a:rPr>
              <a:t>important </a:t>
            </a:r>
            <a:r>
              <a:rPr sz="1400" spc="40" dirty="0">
                <a:latin typeface="Times New Roman"/>
                <a:cs typeface="Times New Roman"/>
              </a:rPr>
              <a:t>that </a:t>
            </a:r>
            <a:r>
              <a:rPr sz="1400" spc="35" dirty="0">
                <a:latin typeface="Times New Roman"/>
                <a:cs typeface="Times New Roman"/>
              </a:rPr>
              <a:t>it </a:t>
            </a:r>
            <a:r>
              <a:rPr sz="1400" spc="-15" dirty="0">
                <a:latin typeface="Times New Roman"/>
                <a:cs typeface="Times New Roman"/>
              </a:rPr>
              <a:t>is </a:t>
            </a:r>
            <a:r>
              <a:rPr sz="1400" spc="-10" dirty="0">
                <a:latin typeface="Times New Roman"/>
                <a:cs typeface="Times New Roman"/>
              </a:rPr>
              <a:t>a </a:t>
            </a:r>
            <a:r>
              <a:rPr sz="1400" spc="-25" dirty="0">
                <a:latin typeface="Times New Roman"/>
                <a:cs typeface="Times New Roman"/>
              </a:rPr>
              <a:t>hardy, 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palatable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plant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with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high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nutritive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protein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content.</a:t>
            </a:r>
            <a:endParaRPr sz="1400">
              <a:latin typeface="Times New Roman"/>
              <a:cs typeface="Times New Roman"/>
            </a:endParaRPr>
          </a:p>
          <a:p>
            <a:pPr marL="698500" marR="6350" lvl="2" indent="-228600" algn="just">
              <a:lnSpc>
                <a:spcPct val="90100"/>
              </a:lnSpc>
              <a:spcBef>
                <a:spcPts val="475"/>
              </a:spcBef>
              <a:buFont typeface="Wingdings"/>
              <a:buChar char=""/>
              <a:tabLst>
                <a:tab pos="699135" algn="l"/>
              </a:tabLst>
            </a:pPr>
            <a:r>
              <a:rPr sz="1400" spc="55" dirty="0">
                <a:latin typeface="Times New Roman"/>
                <a:cs typeface="Times New Roman"/>
              </a:rPr>
              <a:t>The </a:t>
            </a:r>
            <a:r>
              <a:rPr sz="1400" spc="25" dirty="0">
                <a:latin typeface="Times New Roman"/>
                <a:cs typeface="Times New Roman"/>
              </a:rPr>
              <a:t>plant </a:t>
            </a:r>
            <a:r>
              <a:rPr sz="1400" spc="-15" dirty="0">
                <a:latin typeface="Times New Roman"/>
                <a:cs typeface="Times New Roman"/>
              </a:rPr>
              <a:t>is </a:t>
            </a:r>
            <a:r>
              <a:rPr sz="1400" spc="-5" dirty="0">
                <a:latin typeface="Times New Roman"/>
                <a:cs typeface="Times New Roman"/>
              </a:rPr>
              <a:t>also </a:t>
            </a:r>
            <a:r>
              <a:rPr sz="1400" spc="5" dirty="0">
                <a:latin typeface="Times New Roman"/>
                <a:cs typeface="Times New Roman"/>
              </a:rPr>
              <a:t>one </a:t>
            </a:r>
            <a:r>
              <a:rPr sz="1400" spc="40" dirty="0">
                <a:latin typeface="Times New Roman"/>
                <a:cs typeface="Times New Roman"/>
              </a:rPr>
              <a:t>that </a:t>
            </a:r>
            <a:r>
              <a:rPr sz="1400" dirty="0">
                <a:latin typeface="Times New Roman"/>
                <a:cs typeface="Times New Roman"/>
              </a:rPr>
              <a:t>would </a:t>
            </a:r>
            <a:r>
              <a:rPr sz="1400" spc="15" dirty="0">
                <a:latin typeface="Times New Roman"/>
                <a:cs typeface="Times New Roman"/>
              </a:rPr>
              <a:t>best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spc="5" dirty="0">
                <a:latin typeface="Times New Roman"/>
                <a:cs typeface="Times New Roman"/>
              </a:rPr>
              <a:t>indigenous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30" dirty="0">
                <a:latin typeface="Times New Roman"/>
                <a:cs typeface="Times New Roman"/>
              </a:rPr>
              <a:t>the country </a:t>
            </a:r>
            <a:r>
              <a:rPr sz="1400" dirty="0">
                <a:latin typeface="Times New Roman"/>
                <a:cs typeface="Times New Roman"/>
              </a:rPr>
              <a:t>in 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which </a:t>
            </a:r>
            <a:r>
              <a:rPr sz="1400" spc="30" dirty="0">
                <a:latin typeface="Times New Roman"/>
                <a:cs typeface="Times New Roman"/>
              </a:rPr>
              <a:t>it </a:t>
            </a:r>
            <a:r>
              <a:rPr sz="1400" spc="-15" dirty="0">
                <a:latin typeface="Times New Roman"/>
                <a:cs typeface="Times New Roman"/>
              </a:rPr>
              <a:t>is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dirty="0">
                <a:latin typeface="Times New Roman"/>
                <a:cs typeface="Times New Roman"/>
              </a:rPr>
              <a:t>used </a:t>
            </a:r>
            <a:r>
              <a:rPr sz="1400" spc="15" dirty="0">
                <a:latin typeface="Times New Roman"/>
                <a:cs typeface="Times New Roman"/>
              </a:rPr>
              <a:t>and </a:t>
            </a:r>
            <a:r>
              <a:rPr sz="1400" spc="5" dirty="0">
                <a:latin typeface="Times New Roman"/>
                <a:cs typeface="Times New Roman"/>
              </a:rPr>
              <a:t>should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spc="-25" dirty="0">
                <a:latin typeface="Times New Roman"/>
                <a:cs typeface="Times New Roman"/>
              </a:rPr>
              <a:t>able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10" dirty="0">
                <a:latin typeface="Times New Roman"/>
                <a:cs typeface="Times New Roman"/>
              </a:rPr>
              <a:t>be </a:t>
            </a:r>
            <a:r>
              <a:rPr sz="1400" spc="20" dirty="0">
                <a:solidFill>
                  <a:srgbClr val="00AF50"/>
                </a:solidFill>
                <a:latin typeface="Times New Roman"/>
                <a:cs typeface="Times New Roman"/>
              </a:rPr>
              <a:t>transformed </a:t>
            </a:r>
            <a:r>
              <a:rPr sz="1400" spc="20" dirty="0">
                <a:latin typeface="Times New Roman"/>
                <a:cs typeface="Times New Roman"/>
              </a:rPr>
              <a:t>with </a:t>
            </a:r>
            <a:r>
              <a:rPr sz="1400" dirty="0">
                <a:latin typeface="Times New Roman"/>
                <a:cs typeface="Times New Roman"/>
              </a:rPr>
              <a:t>relative 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30" dirty="0">
                <a:latin typeface="Times New Roman"/>
                <a:cs typeface="Times New Roman"/>
              </a:rPr>
              <a:t>ease.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368796" y="137160"/>
            <a:ext cx="5151120" cy="6518275"/>
            <a:chOff x="6368796" y="137160"/>
            <a:chExt cx="5151120" cy="6518275"/>
          </a:xfrm>
        </p:grpSpPr>
        <p:sp>
          <p:nvSpPr>
            <p:cNvPr id="6" name="object 6"/>
            <p:cNvSpPr/>
            <p:nvPr/>
          </p:nvSpPr>
          <p:spPr>
            <a:xfrm>
              <a:off x="6374892" y="143256"/>
              <a:ext cx="5139055" cy="6506209"/>
            </a:xfrm>
            <a:custGeom>
              <a:avLst/>
              <a:gdLst/>
              <a:ahLst/>
              <a:cxnLst/>
              <a:rect l="l" t="t" r="r" b="b"/>
              <a:pathLst>
                <a:path w="5139055" h="6506209">
                  <a:moveTo>
                    <a:pt x="0" y="6505956"/>
                  </a:moveTo>
                  <a:lnTo>
                    <a:pt x="5138927" y="6505956"/>
                  </a:lnTo>
                  <a:lnTo>
                    <a:pt x="5138927" y="0"/>
                  </a:lnTo>
                  <a:lnTo>
                    <a:pt x="0" y="0"/>
                  </a:lnTo>
                  <a:lnTo>
                    <a:pt x="0" y="6505956"/>
                  </a:lnTo>
                  <a:close/>
                </a:path>
              </a:pathLst>
            </a:custGeom>
            <a:ln w="12192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0137" y="588264"/>
              <a:ext cx="3951534" cy="43723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1019" y="91439"/>
            <a:ext cx="5139055" cy="6675120"/>
          </a:xfrm>
          <a:custGeom>
            <a:avLst/>
            <a:gdLst/>
            <a:ahLst/>
            <a:cxnLst/>
            <a:rect l="l" t="t" r="r" b="b"/>
            <a:pathLst>
              <a:path w="5139055" h="6675120">
                <a:moveTo>
                  <a:pt x="0" y="6675120"/>
                </a:moveTo>
                <a:lnTo>
                  <a:pt x="5138928" y="6675120"/>
                </a:lnTo>
                <a:lnTo>
                  <a:pt x="5138928" y="0"/>
                </a:lnTo>
                <a:lnTo>
                  <a:pt x="0" y="0"/>
                </a:lnTo>
                <a:lnTo>
                  <a:pt x="0" y="6675120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1774" y="86360"/>
            <a:ext cx="5172075" cy="658749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330200" marR="106680" indent="-228600" algn="just">
              <a:lnSpc>
                <a:spcPts val="1730"/>
              </a:lnSpc>
              <a:spcBef>
                <a:spcPts val="310"/>
              </a:spcBef>
              <a:buFont typeface="Wingdings"/>
              <a:buChar char=""/>
              <a:tabLst>
                <a:tab pos="330200" algn="l"/>
              </a:tabLst>
            </a:pPr>
            <a:r>
              <a:rPr sz="1600" spc="30" dirty="0">
                <a:latin typeface="Times New Roman"/>
                <a:cs typeface="Times New Roman"/>
              </a:rPr>
              <a:t>These </a:t>
            </a:r>
            <a:r>
              <a:rPr sz="1600" spc="10" dirty="0">
                <a:latin typeface="Times New Roman"/>
                <a:cs typeface="Times New Roman"/>
              </a:rPr>
              <a:t>viruses </a:t>
            </a:r>
            <a:r>
              <a:rPr sz="1600" spc="-25" dirty="0">
                <a:latin typeface="Times New Roman"/>
                <a:cs typeface="Times New Roman"/>
              </a:rPr>
              <a:t>have </a:t>
            </a:r>
            <a:r>
              <a:rPr sz="1600" spc="15" dirty="0">
                <a:latin typeface="Times New Roman"/>
                <a:cs typeface="Times New Roman"/>
              </a:rPr>
              <a:t>an </a:t>
            </a:r>
            <a:r>
              <a:rPr sz="1600" spc="-10" dirty="0">
                <a:latin typeface="Times New Roman"/>
                <a:cs typeface="Times New Roman"/>
              </a:rPr>
              <a:t>inactive </a:t>
            </a:r>
            <a:r>
              <a:rPr sz="1600" spc="45" dirty="0">
                <a:latin typeface="Times New Roman"/>
                <a:cs typeface="Times New Roman"/>
              </a:rPr>
              <a:t>TK </a:t>
            </a:r>
            <a:r>
              <a:rPr sz="1600" spc="15" dirty="0">
                <a:latin typeface="Times New Roman"/>
                <a:cs typeface="Times New Roman"/>
              </a:rPr>
              <a:t>gene </a:t>
            </a:r>
            <a:r>
              <a:rPr sz="1600" spc="5" dirty="0">
                <a:latin typeface="Times New Roman"/>
                <a:cs typeface="Times New Roman"/>
              </a:rPr>
              <a:t>(they </a:t>
            </a:r>
            <a:r>
              <a:rPr sz="1600" spc="15" dirty="0">
                <a:latin typeface="Times New Roman"/>
                <a:cs typeface="Times New Roman"/>
              </a:rPr>
              <a:t>are </a:t>
            </a:r>
            <a:r>
              <a:rPr sz="1600" dirty="0">
                <a:latin typeface="Times New Roman"/>
                <a:cs typeface="Times New Roman"/>
              </a:rPr>
              <a:t>TK</a:t>
            </a:r>
            <a:r>
              <a:rPr sz="1575" baseline="26455" dirty="0">
                <a:latin typeface="Times New Roman"/>
                <a:cs typeface="Times New Roman"/>
              </a:rPr>
              <a:t>−</a:t>
            </a:r>
            <a:r>
              <a:rPr sz="1600" dirty="0">
                <a:latin typeface="Times New Roman"/>
                <a:cs typeface="Times New Roman"/>
              </a:rPr>
              <a:t>),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because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55" dirty="0">
                <a:latin typeface="Times New Roman"/>
                <a:cs typeface="Times New Roman"/>
              </a:rPr>
              <a:t>TK </a:t>
            </a:r>
            <a:r>
              <a:rPr sz="1600" spc="10" dirty="0">
                <a:latin typeface="Times New Roman"/>
                <a:cs typeface="Times New Roman"/>
              </a:rPr>
              <a:t>gene has </a:t>
            </a:r>
            <a:r>
              <a:rPr sz="1600" spc="-5" dirty="0">
                <a:latin typeface="Times New Roman"/>
                <a:cs typeface="Times New Roman"/>
              </a:rPr>
              <a:t>been </a:t>
            </a:r>
            <a:r>
              <a:rPr sz="1600" dirty="0">
                <a:latin typeface="Times New Roman"/>
                <a:cs typeface="Times New Roman"/>
              </a:rPr>
              <a:t>replaced </a:t>
            </a:r>
            <a:r>
              <a:rPr sz="1600" spc="-15" dirty="0">
                <a:latin typeface="Times New Roman"/>
                <a:cs typeface="Times New Roman"/>
              </a:rPr>
              <a:t>by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5" dirty="0">
                <a:latin typeface="Times New Roman"/>
                <a:cs typeface="Times New Roman"/>
              </a:rPr>
              <a:t>deleted 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version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containing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inserted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foreign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gene.</a:t>
            </a:r>
            <a:endParaRPr sz="1600">
              <a:latin typeface="Times New Roman"/>
              <a:cs typeface="Times New Roman"/>
            </a:endParaRPr>
          </a:p>
          <a:p>
            <a:pPr marL="330200" marR="107950" indent="-228600" algn="just">
              <a:lnSpc>
                <a:spcPts val="1730"/>
              </a:lnSpc>
              <a:spcBef>
                <a:spcPts val="990"/>
              </a:spcBef>
              <a:buFont typeface="Wingdings"/>
              <a:buChar char=""/>
              <a:tabLst>
                <a:tab pos="3302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50" dirty="0">
                <a:latin typeface="Times New Roman"/>
                <a:cs typeface="Times New Roman"/>
              </a:rPr>
              <a:t>next </a:t>
            </a:r>
            <a:r>
              <a:rPr sz="1600" dirty="0">
                <a:latin typeface="Times New Roman"/>
                <a:cs typeface="Times New Roman"/>
              </a:rPr>
              <a:t>step,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then,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38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dirty="0">
                <a:latin typeface="Times New Roman"/>
                <a:cs typeface="Times New Roman"/>
              </a:rPr>
              <a:t>select</a:t>
            </a:r>
            <a:r>
              <a:rPr sz="1600" spc="40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for</a:t>
            </a:r>
            <a:r>
              <a:rPr sz="1600" spc="37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viruses 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20" dirty="0">
                <a:latin typeface="Times New Roman"/>
                <a:cs typeface="Times New Roman"/>
              </a:rPr>
              <a:t>are 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TK</a:t>
            </a:r>
            <a:r>
              <a:rPr sz="1575" spc="44" baseline="26455" dirty="0">
                <a:latin typeface="Times New Roman"/>
                <a:cs typeface="Times New Roman"/>
              </a:rPr>
              <a:t>−</a:t>
            </a:r>
            <a:r>
              <a:rPr sz="1575" spc="487" baseline="2645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by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growing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virus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presence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60" dirty="0">
                <a:latin typeface="Times New Roman"/>
                <a:cs typeface="Times New Roman"/>
              </a:rPr>
              <a:t>of </a:t>
            </a:r>
            <a:r>
              <a:rPr sz="1600" spc="-55" dirty="0"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bromodeoxyuridine</a:t>
            </a:r>
            <a:r>
              <a:rPr sz="16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(BUdR).</a:t>
            </a:r>
            <a:endParaRPr sz="1600">
              <a:latin typeface="Times New Roman"/>
              <a:cs typeface="Times New Roman"/>
            </a:endParaRPr>
          </a:p>
          <a:p>
            <a:pPr marL="330200" marR="106680" indent="-228600" algn="just">
              <a:lnSpc>
                <a:spcPts val="1730"/>
              </a:lnSpc>
              <a:spcBef>
                <a:spcPts val="1005"/>
              </a:spcBef>
              <a:buFont typeface="Wingdings"/>
              <a:buChar char=""/>
              <a:tabLst>
                <a:tab pos="330200" algn="l"/>
              </a:tabLst>
            </a:pPr>
            <a:r>
              <a:rPr sz="1600" spc="-15" dirty="0">
                <a:latin typeface="Times New Roman"/>
                <a:cs typeface="Times New Roman"/>
              </a:rPr>
              <a:t>An </a:t>
            </a:r>
            <a:r>
              <a:rPr sz="1600" spc="-10" dirty="0">
                <a:latin typeface="Times New Roman"/>
                <a:cs typeface="Times New Roman"/>
              </a:rPr>
              <a:t>active </a:t>
            </a:r>
            <a:r>
              <a:rPr sz="1600" spc="45" dirty="0">
                <a:latin typeface="Times New Roman"/>
                <a:cs typeface="Times New Roman"/>
              </a:rPr>
              <a:t>TK </a:t>
            </a:r>
            <a:r>
              <a:rPr sz="1600" spc="-5" dirty="0">
                <a:latin typeface="Times New Roman"/>
                <a:cs typeface="Times New Roman"/>
              </a:rPr>
              <a:t>enzyme </a:t>
            </a:r>
            <a:r>
              <a:rPr sz="1600" spc="-10" dirty="0">
                <a:latin typeface="Times New Roman"/>
                <a:cs typeface="Times New Roman"/>
              </a:rPr>
              <a:t>will </a:t>
            </a:r>
            <a:r>
              <a:rPr sz="1600" spc="15" dirty="0">
                <a:latin typeface="Times New Roman"/>
                <a:cs typeface="Times New Roman"/>
              </a:rPr>
              <a:t>phosphorylate </a:t>
            </a:r>
            <a:r>
              <a:rPr sz="1600" spc="-10" dirty="0">
                <a:latin typeface="Times New Roman"/>
                <a:cs typeface="Times New Roman"/>
              </a:rPr>
              <a:t>BUdR </a:t>
            </a:r>
            <a:r>
              <a:rPr sz="1600" spc="50" dirty="0">
                <a:latin typeface="Times New Roman"/>
                <a:cs typeface="Times New Roman"/>
              </a:rPr>
              <a:t>to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monophosphate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form,</a:t>
            </a:r>
            <a:r>
              <a:rPr sz="1600" spc="-5" dirty="0">
                <a:latin typeface="Times New Roman"/>
                <a:cs typeface="Times New Roman"/>
              </a:rPr>
              <a:t> which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can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be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further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phosphorylated </a:t>
            </a:r>
            <a:r>
              <a:rPr sz="1600" spc="-15" dirty="0">
                <a:latin typeface="Times New Roman"/>
                <a:cs typeface="Times New Roman"/>
              </a:rPr>
              <a:t>by </a:t>
            </a:r>
            <a:r>
              <a:rPr sz="1600" dirty="0">
                <a:latin typeface="Times New Roman"/>
                <a:cs typeface="Times New Roman"/>
              </a:rPr>
              <a:t>cellular </a:t>
            </a:r>
            <a:r>
              <a:rPr sz="1600" spc="-5" dirty="0">
                <a:latin typeface="Times New Roman"/>
                <a:cs typeface="Times New Roman"/>
              </a:rPr>
              <a:t>enzymes </a:t>
            </a:r>
            <a:r>
              <a:rPr sz="1600" spc="40" dirty="0">
                <a:latin typeface="Times New Roman"/>
                <a:cs typeface="Times New Roman"/>
              </a:rPr>
              <a:t>to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20" dirty="0">
                <a:latin typeface="Times New Roman"/>
                <a:cs typeface="Times New Roman"/>
              </a:rPr>
              <a:t>triphosphate 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incorporated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into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viral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nucleic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acid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during </a:t>
            </a:r>
            <a:r>
              <a:rPr sz="1600" spc="3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replication.</a:t>
            </a:r>
            <a:endParaRPr sz="1600">
              <a:latin typeface="Times New Roman"/>
              <a:cs typeface="Times New Roman"/>
            </a:endParaRPr>
          </a:p>
          <a:p>
            <a:pPr marL="330200" marR="107314" indent="-228600" algn="just">
              <a:lnSpc>
                <a:spcPts val="1730"/>
              </a:lnSpc>
              <a:spcBef>
                <a:spcPts val="990"/>
              </a:spcBef>
              <a:buFont typeface="Wingdings"/>
              <a:buChar char=""/>
              <a:tabLst>
                <a:tab pos="330200" algn="l"/>
              </a:tabLst>
            </a:pPr>
            <a:r>
              <a:rPr sz="1600" spc="20" dirty="0">
                <a:latin typeface="Times New Roman"/>
                <a:cs typeface="Times New Roman"/>
              </a:rPr>
              <a:t>Incorporation </a:t>
            </a:r>
            <a:r>
              <a:rPr sz="1600" spc="-50" dirty="0">
                <a:latin typeface="Times New Roman"/>
                <a:cs typeface="Times New Roman"/>
              </a:rPr>
              <a:t>of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BUdR is </a:t>
            </a:r>
            <a:r>
              <a:rPr sz="1600" spc="15" dirty="0">
                <a:latin typeface="Times New Roman"/>
                <a:cs typeface="Times New Roman"/>
              </a:rPr>
              <a:t>lethal </a:t>
            </a:r>
            <a:r>
              <a:rPr sz="1600" spc="25" dirty="0">
                <a:latin typeface="Times New Roman"/>
                <a:cs typeface="Times New Roman"/>
              </a:rPr>
              <a:t>under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15" dirty="0">
                <a:latin typeface="Times New Roman"/>
                <a:cs typeface="Times New Roman"/>
              </a:rPr>
              <a:t>appropriate 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conditions,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40" dirty="0">
                <a:latin typeface="Times New Roman"/>
                <a:cs typeface="Times New Roman"/>
              </a:rPr>
              <a:t>thus </a:t>
            </a:r>
            <a:r>
              <a:rPr sz="1600" spc="10" dirty="0">
                <a:latin typeface="Times New Roman"/>
                <a:cs typeface="Times New Roman"/>
              </a:rPr>
              <a:t>viruses </a:t>
            </a:r>
            <a:r>
              <a:rPr sz="1600" spc="45" dirty="0">
                <a:latin typeface="Times New Roman"/>
                <a:cs typeface="Times New Roman"/>
              </a:rPr>
              <a:t>that </a:t>
            </a:r>
            <a:r>
              <a:rPr sz="1600" spc="10" dirty="0">
                <a:latin typeface="Times New Roman"/>
                <a:cs typeface="Times New Roman"/>
              </a:rPr>
              <a:t>survive </a:t>
            </a:r>
            <a:r>
              <a:rPr sz="1600" spc="25" dirty="0">
                <a:latin typeface="Times New Roman"/>
                <a:cs typeface="Times New Roman"/>
              </a:rPr>
              <a:t>this </a:t>
            </a:r>
            <a:r>
              <a:rPr sz="1600" spc="35" dirty="0">
                <a:latin typeface="Times New Roman"/>
                <a:cs typeface="Times New Roman"/>
              </a:rPr>
              <a:t>treatment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are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those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which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45" dirty="0">
                <a:latin typeface="Times New Roman"/>
                <a:cs typeface="Times New Roman"/>
              </a:rPr>
              <a:t>TK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gene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has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been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inactivated</a:t>
            </a:r>
            <a:r>
              <a:rPr sz="1600" dirty="0">
                <a:latin typeface="Calibri"/>
                <a:cs typeface="Calibri"/>
              </a:rPr>
              <a:t>.</a:t>
            </a:r>
            <a:endParaRPr sz="1600">
              <a:latin typeface="Calibri"/>
              <a:cs typeface="Calibri"/>
            </a:endParaRPr>
          </a:p>
          <a:p>
            <a:pPr marL="101600" algn="just">
              <a:lnSpc>
                <a:spcPct val="100000"/>
              </a:lnSpc>
              <a:spcBef>
                <a:spcPts val="775"/>
              </a:spcBef>
            </a:pPr>
            <a:r>
              <a:rPr sz="1600" b="1" spc="25" dirty="0">
                <a:latin typeface="Times New Roman"/>
                <a:cs typeface="Times New Roman"/>
              </a:rPr>
              <a:t>9.4</a:t>
            </a:r>
            <a:r>
              <a:rPr sz="1600" b="1" spc="15" dirty="0">
                <a:latin typeface="Times New Roman"/>
                <a:cs typeface="Times New Roman"/>
              </a:rPr>
              <a:t> </a:t>
            </a:r>
            <a:r>
              <a:rPr sz="1600" b="1" spc="10" dirty="0">
                <a:latin typeface="Times New Roman"/>
                <a:cs typeface="Times New Roman"/>
              </a:rPr>
              <a:t>Limitations</a:t>
            </a:r>
            <a:r>
              <a:rPr sz="1600" b="1" spc="50" dirty="0">
                <a:latin typeface="Times New Roman"/>
                <a:cs typeface="Times New Roman"/>
              </a:rPr>
              <a:t> </a:t>
            </a:r>
            <a:r>
              <a:rPr sz="1600" b="1" spc="25" dirty="0">
                <a:latin typeface="Times New Roman"/>
                <a:cs typeface="Times New Roman"/>
              </a:rPr>
              <a:t>of</a:t>
            </a:r>
            <a:r>
              <a:rPr sz="1600" b="1" spc="32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Edible</a:t>
            </a:r>
            <a:r>
              <a:rPr sz="1600" b="1" spc="65" dirty="0">
                <a:latin typeface="Times New Roman"/>
                <a:cs typeface="Times New Roman"/>
              </a:rPr>
              <a:t> </a:t>
            </a:r>
            <a:r>
              <a:rPr sz="1600" b="1" spc="-20" dirty="0">
                <a:latin typeface="Times New Roman"/>
                <a:cs typeface="Times New Roman"/>
              </a:rPr>
              <a:t>Vaccines:</a:t>
            </a:r>
            <a:endParaRPr sz="1600">
              <a:latin typeface="Times New Roman"/>
              <a:cs typeface="Times New Roman"/>
            </a:endParaRPr>
          </a:p>
          <a:p>
            <a:pPr marL="330200" indent="-228600" algn="just">
              <a:lnSpc>
                <a:spcPts val="1825"/>
              </a:lnSpc>
              <a:spcBef>
                <a:spcPts val="815"/>
              </a:spcBef>
              <a:buFont typeface="Wingdings"/>
              <a:buChar char=""/>
              <a:tabLst>
                <a:tab pos="330200" algn="l"/>
              </a:tabLst>
            </a:pPr>
            <a:r>
              <a:rPr sz="1600" dirty="0">
                <a:latin typeface="Times New Roman"/>
                <a:cs typeface="Times New Roman"/>
              </a:rPr>
              <a:t>Development</a:t>
            </a:r>
            <a:r>
              <a:rPr sz="1600" spc="7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immuno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tolerance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5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vaccine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peptide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or</a:t>
            </a:r>
            <a:endParaRPr sz="1600">
              <a:latin typeface="Times New Roman"/>
              <a:cs typeface="Times New Roman"/>
            </a:endParaRPr>
          </a:p>
          <a:p>
            <a:pPr marL="330200">
              <a:lnSpc>
                <a:spcPts val="1825"/>
              </a:lnSpc>
            </a:pPr>
            <a:r>
              <a:rPr sz="1600" spc="15" dirty="0">
                <a:latin typeface="Times New Roman"/>
                <a:cs typeface="Times New Roman"/>
              </a:rPr>
              <a:t>protein.</a:t>
            </a:r>
            <a:endParaRPr sz="1600">
              <a:latin typeface="Times New Roman"/>
              <a:cs typeface="Times New Roman"/>
            </a:endParaRPr>
          </a:p>
          <a:p>
            <a:pPr marL="330200" marR="106045" indent="-228600">
              <a:lnSpc>
                <a:spcPts val="1730"/>
              </a:lnSpc>
              <a:spcBef>
                <a:spcPts val="1019"/>
              </a:spcBef>
              <a:buFont typeface="Wingdings"/>
              <a:buChar char=""/>
              <a:tabLst>
                <a:tab pos="329565" algn="l"/>
                <a:tab pos="330200" algn="l"/>
              </a:tabLst>
            </a:pPr>
            <a:r>
              <a:rPr sz="1600" dirty="0">
                <a:latin typeface="Times New Roman"/>
                <a:cs typeface="Times New Roman"/>
              </a:rPr>
              <a:t>Consistency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spc="-50" dirty="0">
                <a:latin typeface="Times New Roman"/>
                <a:cs typeface="Times New Roman"/>
              </a:rPr>
              <a:t>of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dosage</a:t>
            </a:r>
            <a:r>
              <a:rPr sz="1600" spc="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form</a:t>
            </a:r>
            <a:r>
              <a:rPr sz="1600" spc="9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fruit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fruit,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plant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to</a:t>
            </a:r>
            <a:r>
              <a:rPr sz="1600" spc="7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plant,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generation-to-generation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not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similar.</a:t>
            </a:r>
            <a:endParaRPr sz="1600">
              <a:latin typeface="Times New Roman"/>
              <a:cs typeface="Times New Roman"/>
            </a:endParaRPr>
          </a:p>
          <a:p>
            <a:pPr marL="330200" indent="-228600">
              <a:lnSpc>
                <a:spcPct val="100000"/>
              </a:lnSpc>
              <a:spcBef>
                <a:spcPts val="775"/>
              </a:spcBef>
              <a:buFont typeface="Wingdings"/>
              <a:buChar char=""/>
              <a:tabLst>
                <a:tab pos="329565" algn="l"/>
                <a:tab pos="330200" algn="l"/>
              </a:tabLst>
            </a:pPr>
            <a:r>
              <a:rPr sz="1600" dirty="0">
                <a:latin typeface="Times New Roman"/>
                <a:cs typeface="Times New Roman"/>
              </a:rPr>
              <a:t>Stability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vaccine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fruit</a:t>
            </a:r>
            <a:r>
              <a:rPr sz="1600" spc="-10" dirty="0">
                <a:latin typeface="Times New Roman"/>
                <a:cs typeface="Times New Roman"/>
              </a:rPr>
              <a:t> is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not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known.</a:t>
            </a:r>
            <a:endParaRPr sz="1600">
              <a:latin typeface="Times New Roman"/>
              <a:cs typeface="Times New Roman"/>
            </a:endParaRPr>
          </a:p>
          <a:p>
            <a:pPr marL="330200" indent="-228600">
              <a:lnSpc>
                <a:spcPct val="100000"/>
              </a:lnSpc>
              <a:spcBef>
                <a:spcPts val="819"/>
              </a:spcBef>
              <a:buFont typeface="Wingdings"/>
              <a:buChar char=""/>
              <a:tabLst>
                <a:tab pos="329565" algn="l"/>
                <a:tab pos="330200" algn="l"/>
              </a:tabLst>
            </a:pPr>
            <a:r>
              <a:rPr sz="1600" spc="15" dirty="0">
                <a:latin typeface="Times New Roman"/>
                <a:cs typeface="Times New Roman"/>
              </a:rPr>
              <a:t>Evaluating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dosage</a:t>
            </a:r>
            <a:r>
              <a:rPr sz="1600" spc="20" dirty="0">
                <a:latin typeface="Times New Roman"/>
                <a:cs typeface="Times New Roman"/>
              </a:rPr>
              <a:t> requirement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tedious.</a:t>
            </a:r>
            <a:endParaRPr sz="1600">
              <a:latin typeface="Times New Roman"/>
              <a:cs typeface="Times New Roman"/>
            </a:endParaRPr>
          </a:p>
          <a:p>
            <a:pPr marL="330200" indent="-228600">
              <a:lnSpc>
                <a:spcPct val="100000"/>
              </a:lnSpc>
              <a:spcBef>
                <a:spcPts val="805"/>
              </a:spcBef>
              <a:buFont typeface="Wingdings"/>
              <a:buChar char=""/>
              <a:tabLst>
                <a:tab pos="329565" algn="l"/>
                <a:tab pos="330200" algn="l"/>
              </a:tabLst>
            </a:pPr>
            <a:r>
              <a:rPr sz="1600" spc="-10" dirty="0">
                <a:latin typeface="Times New Roman"/>
                <a:cs typeface="Times New Roman"/>
              </a:rPr>
              <a:t>Selection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3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best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plant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is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difficult.</a:t>
            </a:r>
            <a:endParaRPr sz="1600">
              <a:latin typeface="Times New Roman"/>
              <a:cs typeface="Times New Roman"/>
            </a:endParaRPr>
          </a:p>
          <a:p>
            <a:pPr marL="330200" indent="-228600">
              <a:lnSpc>
                <a:spcPts val="1825"/>
              </a:lnSpc>
              <a:spcBef>
                <a:spcPts val="800"/>
              </a:spcBef>
              <a:buFont typeface="Wingdings"/>
              <a:buChar char=""/>
              <a:tabLst>
                <a:tab pos="329565" algn="l"/>
                <a:tab pos="330200" algn="l"/>
              </a:tabLst>
            </a:pPr>
            <a:r>
              <a:rPr sz="1600" spc="25" dirty="0">
                <a:latin typeface="Times New Roman"/>
                <a:cs typeface="Times New Roman"/>
              </a:rPr>
              <a:t>Certain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foods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spc="-30" dirty="0">
                <a:latin typeface="Times New Roman"/>
                <a:cs typeface="Times New Roman"/>
              </a:rPr>
              <a:t>like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potato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are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Times New Roman"/>
                <a:cs typeface="Times New Roman"/>
              </a:rPr>
              <a:t>not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eaten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Times New Roman"/>
                <a:cs typeface="Times New Roman"/>
              </a:rPr>
              <a:t>raw,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</a:t>
            </a:r>
            <a:r>
              <a:rPr sz="1600" spc="10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cooking</a:t>
            </a:r>
            <a:endParaRPr sz="1600">
              <a:latin typeface="Times New Roman"/>
              <a:cs typeface="Times New Roman"/>
            </a:endParaRPr>
          </a:p>
          <a:p>
            <a:pPr marL="330200">
              <a:lnSpc>
                <a:spcPts val="1825"/>
              </a:lnSpc>
            </a:pP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Times New Roman"/>
                <a:cs typeface="Times New Roman"/>
              </a:rPr>
              <a:t>food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might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25" dirty="0">
                <a:latin typeface="Times New Roman"/>
                <a:cs typeface="Times New Roman"/>
              </a:rPr>
              <a:t>weaken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medicine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present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in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it.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88735" y="91439"/>
            <a:ext cx="5615940" cy="6486525"/>
          </a:xfrm>
          <a:custGeom>
            <a:avLst/>
            <a:gdLst/>
            <a:ahLst/>
            <a:cxnLst/>
            <a:rect l="l" t="t" r="r" b="b"/>
            <a:pathLst>
              <a:path w="5615940" h="6486525">
                <a:moveTo>
                  <a:pt x="0" y="6486144"/>
                </a:moveTo>
                <a:lnTo>
                  <a:pt x="5615940" y="6486144"/>
                </a:lnTo>
                <a:lnTo>
                  <a:pt x="5615940" y="0"/>
                </a:lnTo>
                <a:lnTo>
                  <a:pt x="0" y="0"/>
                </a:lnTo>
                <a:lnTo>
                  <a:pt x="0" y="6486144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968746" y="81788"/>
            <a:ext cx="35236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none" spc="30" dirty="0">
                <a:solidFill>
                  <a:srgbClr val="000000"/>
                </a:solidFill>
              </a:rPr>
              <a:t>9.3</a:t>
            </a:r>
            <a:r>
              <a:rPr sz="1800" u="none" spc="15" dirty="0">
                <a:solidFill>
                  <a:srgbClr val="000000"/>
                </a:solidFill>
              </a:rPr>
              <a:t> </a:t>
            </a:r>
            <a:r>
              <a:rPr sz="1800" u="none" dirty="0">
                <a:solidFill>
                  <a:srgbClr val="000000"/>
                </a:solidFill>
              </a:rPr>
              <a:t>Advantages</a:t>
            </a:r>
            <a:r>
              <a:rPr sz="1800" u="none" spc="15" dirty="0">
                <a:solidFill>
                  <a:srgbClr val="000000"/>
                </a:solidFill>
              </a:rPr>
              <a:t> </a:t>
            </a:r>
            <a:r>
              <a:rPr sz="1800" u="none" spc="35" dirty="0">
                <a:solidFill>
                  <a:srgbClr val="000000"/>
                </a:solidFill>
              </a:rPr>
              <a:t>of</a:t>
            </a:r>
            <a:r>
              <a:rPr sz="1800" u="none" spc="345" dirty="0">
                <a:solidFill>
                  <a:srgbClr val="000000"/>
                </a:solidFill>
              </a:rPr>
              <a:t> </a:t>
            </a:r>
            <a:r>
              <a:rPr sz="1800" u="none" spc="5" dirty="0">
                <a:solidFill>
                  <a:srgbClr val="000000"/>
                </a:solidFill>
              </a:rPr>
              <a:t>Edible</a:t>
            </a:r>
            <a:r>
              <a:rPr sz="1800" u="none" spc="50" dirty="0">
                <a:solidFill>
                  <a:srgbClr val="000000"/>
                </a:solidFill>
              </a:rPr>
              <a:t> </a:t>
            </a:r>
            <a:r>
              <a:rPr sz="1800" u="none" spc="-20" dirty="0">
                <a:solidFill>
                  <a:srgbClr val="000000"/>
                </a:solidFill>
              </a:rPr>
              <a:t>Vaccines:</a:t>
            </a:r>
            <a:endParaRPr sz="1800"/>
          </a:p>
        </p:txBody>
      </p:sp>
      <p:sp>
        <p:nvSpPr>
          <p:cNvPr id="6" name="object 6"/>
          <p:cNvSpPr txBox="1"/>
          <p:nvPr/>
        </p:nvSpPr>
        <p:spPr>
          <a:xfrm>
            <a:off x="10286745" y="828802"/>
            <a:ext cx="11398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8640" algn="l"/>
              </a:tabLst>
            </a:pPr>
            <a:r>
              <a:rPr sz="1800" spc="25" dirty="0">
                <a:latin typeface="Times New Roman"/>
                <a:cs typeface="Times New Roman"/>
              </a:rPr>
              <a:t>and	</a:t>
            </a:r>
            <a:r>
              <a:rPr sz="1800" spc="15" dirty="0">
                <a:latin typeface="Times New Roman"/>
                <a:cs typeface="Times New Roman"/>
              </a:rPr>
              <a:t>sterile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68746" y="356361"/>
            <a:ext cx="4147820" cy="101917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88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5" dirty="0">
                <a:latin typeface="Times New Roman"/>
                <a:cs typeface="Times New Roman"/>
              </a:rPr>
              <a:t>Edible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means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administration.</a:t>
            </a:r>
            <a:endParaRPr sz="180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1939"/>
              </a:lnSpc>
              <a:spcBef>
                <a:spcPts val="1025"/>
              </a:spcBef>
              <a:buFont typeface="Wingdings"/>
              <a:buChar char=""/>
              <a:tabLst>
                <a:tab pos="241300" algn="l"/>
                <a:tab pos="1225550" algn="l"/>
                <a:tab pos="1853564" algn="l"/>
                <a:tab pos="2312035" algn="l"/>
                <a:tab pos="3220720" algn="l"/>
              </a:tabLst>
            </a:pPr>
            <a:r>
              <a:rPr sz="1800" spc="-40" dirty="0">
                <a:latin typeface="Times New Roman"/>
                <a:cs typeface="Times New Roman"/>
              </a:rPr>
              <a:t>R</a:t>
            </a:r>
            <a:r>
              <a:rPr sz="1800" spc="-15" dirty="0">
                <a:latin typeface="Times New Roman"/>
                <a:cs typeface="Times New Roman"/>
              </a:rPr>
              <a:t>e</a:t>
            </a:r>
            <a:r>
              <a:rPr sz="1800" spc="-10" dirty="0">
                <a:latin typeface="Times New Roman"/>
                <a:cs typeface="Times New Roman"/>
              </a:rPr>
              <a:t>d</a:t>
            </a:r>
            <a:r>
              <a:rPr sz="1800" spc="15" dirty="0">
                <a:latin typeface="Times New Roman"/>
                <a:cs typeface="Times New Roman"/>
              </a:rPr>
              <a:t>u</a:t>
            </a:r>
            <a:r>
              <a:rPr sz="1800" spc="-60" dirty="0">
                <a:latin typeface="Times New Roman"/>
                <a:cs typeface="Times New Roman"/>
              </a:rPr>
              <a:t>c</a:t>
            </a:r>
            <a:r>
              <a:rPr sz="1800" spc="-15" dirty="0">
                <a:latin typeface="Times New Roman"/>
                <a:cs typeface="Times New Roman"/>
              </a:rPr>
              <a:t>e</a:t>
            </a:r>
            <a:r>
              <a:rPr sz="1800" spc="-10" dirty="0">
                <a:latin typeface="Times New Roman"/>
                <a:cs typeface="Times New Roman"/>
              </a:rPr>
              <a:t>d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" dirty="0">
                <a:latin typeface="Times New Roman"/>
                <a:cs typeface="Times New Roman"/>
              </a:rPr>
              <a:t>nee</a:t>
            </a:r>
            <a:r>
              <a:rPr sz="1800" dirty="0">
                <a:latin typeface="Times New Roman"/>
                <a:cs typeface="Times New Roman"/>
              </a:rPr>
              <a:t>d	</a:t>
            </a:r>
            <a:r>
              <a:rPr sz="1800" spc="-125" dirty="0">
                <a:latin typeface="Times New Roman"/>
                <a:cs typeface="Times New Roman"/>
              </a:rPr>
              <a:t>f</a:t>
            </a:r>
            <a:r>
              <a:rPr sz="1800" spc="-20" dirty="0">
                <a:latin typeface="Times New Roman"/>
                <a:cs typeface="Times New Roman"/>
              </a:rPr>
              <a:t>o</a:t>
            </a:r>
            <a:r>
              <a:rPr sz="1800" spc="110" dirty="0">
                <a:latin typeface="Times New Roman"/>
                <a:cs typeface="Times New Roman"/>
              </a:rPr>
              <a:t>r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0" dirty="0">
                <a:latin typeface="Times New Roman"/>
                <a:cs typeface="Times New Roman"/>
              </a:rPr>
              <a:t>medica</a:t>
            </a:r>
            <a:r>
              <a:rPr sz="1800" spc="-10" dirty="0">
                <a:latin typeface="Times New Roman"/>
                <a:cs typeface="Times New Roman"/>
              </a:rPr>
              <a:t>l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30" dirty="0">
                <a:latin typeface="Times New Roman"/>
                <a:cs typeface="Times New Roman"/>
              </a:rPr>
              <a:t>pe</a:t>
            </a:r>
            <a:r>
              <a:rPr sz="1800" spc="35" dirty="0">
                <a:latin typeface="Times New Roman"/>
                <a:cs typeface="Times New Roman"/>
              </a:rPr>
              <a:t>r</a:t>
            </a:r>
            <a:r>
              <a:rPr sz="1800" spc="15" dirty="0">
                <a:latin typeface="Times New Roman"/>
                <a:cs typeface="Times New Roman"/>
              </a:rPr>
              <a:t>s</a:t>
            </a:r>
            <a:r>
              <a:rPr sz="1800" spc="-25" dirty="0">
                <a:latin typeface="Times New Roman"/>
                <a:cs typeface="Times New Roman"/>
              </a:rPr>
              <a:t>o</a:t>
            </a:r>
            <a:r>
              <a:rPr sz="1800" spc="50" dirty="0">
                <a:latin typeface="Times New Roman"/>
                <a:cs typeface="Times New Roman"/>
              </a:rPr>
              <a:t>n</a:t>
            </a:r>
            <a:r>
              <a:rPr sz="1800" spc="70" dirty="0">
                <a:latin typeface="Times New Roman"/>
                <a:cs typeface="Times New Roman"/>
              </a:rPr>
              <a:t>n</a:t>
            </a:r>
            <a:r>
              <a:rPr sz="1800" spc="-15" dirty="0">
                <a:latin typeface="Times New Roman"/>
                <a:cs typeface="Times New Roman"/>
              </a:rPr>
              <a:t>el  </a:t>
            </a:r>
            <a:r>
              <a:rPr sz="1800" dirty="0">
                <a:latin typeface="Times New Roman"/>
                <a:cs typeface="Times New Roman"/>
              </a:rPr>
              <a:t>injection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conditions.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68746" y="1350776"/>
            <a:ext cx="5457825" cy="5006340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88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10" dirty="0">
                <a:latin typeface="Times New Roman"/>
                <a:cs typeface="Times New Roman"/>
              </a:rPr>
              <a:t>Economical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in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mass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production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Times New Roman"/>
                <a:cs typeface="Times New Roman"/>
              </a:rPr>
              <a:t>transportation.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30" dirty="0">
                <a:latin typeface="Times New Roman"/>
                <a:cs typeface="Times New Roman"/>
              </a:rPr>
              <a:t>Therapeutic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proteins</a:t>
            </a:r>
            <a:r>
              <a:rPr sz="1800" spc="20" dirty="0">
                <a:latin typeface="Times New Roman"/>
                <a:cs typeface="Times New Roman"/>
              </a:rPr>
              <a:t> are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free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pathogens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toxins.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0" dirty="0">
                <a:latin typeface="Times New Roman"/>
                <a:cs typeface="Times New Roman"/>
              </a:rPr>
              <a:t>Storage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near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15" dirty="0">
                <a:latin typeface="Times New Roman"/>
                <a:cs typeface="Times New Roman"/>
              </a:rPr>
              <a:t> site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use.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0" dirty="0">
                <a:latin typeface="Times New Roman"/>
                <a:cs typeface="Times New Roman"/>
              </a:rPr>
              <a:t>Heat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stable,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eliminating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need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for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refrigeration.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0" dirty="0">
                <a:latin typeface="Times New Roman"/>
                <a:cs typeface="Times New Roman"/>
              </a:rPr>
              <a:t>Antigen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protection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through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bio-encapsulation.</a:t>
            </a:r>
            <a:endParaRPr sz="180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1939"/>
              </a:lnSpc>
              <a:spcBef>
                <a:spcPts val="1030"/>
              </a:spcBef>
              <a:buFont typeface="Wingdings"/>
              <a:buChar char=""/>
              <a:tabLst>
                <a:tab pos="241300" algn="l"/>
                <a:tab pos="1129665" algn="l"/>
                <a:tab pos="1975485" algn="l"/>
                <a:tab pos="2524125" algn="l"/>
                <a:tab pos="3668395" algn="l"/>
                <a:tab pos="4854575" algn="l"/>
              </a:tabLst>
            </a:pPr>
            <a:r>
              <a:rPr sz="1800" spc="-20" dirty="0">
                <a:latin typeface="Times New Roman"/>
                <a:cs typeface="Times New Roman"/>
              </a:rPr>
              <a:t>Su</a:t>
            </a:r>
            <a:r>
              <a:rPr sz="1800" spc="-50" dirty="0">
                <a:latin typeface="Times New Roman"/>
                <a:cs typeface="Times New Roman"/>
              </a:rPr>
              <a:t>b</a:t>
            </a:r>
            <a:r>
              <a:rPr sz="1800" spc="15" dirty="0">
                <a:latin typeface="Times New Roman"/>
                <a:cs typeface="Times New Roman"/>
              </a:rPr>
              <a:t>u</a:t>
            </a:r>
            <a:r>
              <a:rPr sz="1800" spc="45" dirty="0">
                <a:latin typeface="Times New Roman"/>
                <a:cs typeface="Times New Roman"/>
              </a:rPr>
              <a:t>ni</a:t>
            </a:r>
            <a:r>
              <a:rPr sz="1800" spc="35" dirty="0">
                <a:latin typeface="Times New Roman"/>
                <a:cs typeface="Times New Roman"/>
              </a:rPr>
              <a:t>t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5" dirty="0">
                <a:latin typeface="Times New Roman"/>
                <a:cs typeface="Times New Roman"/>
              </a:rPr>
              <a:t>v</a:t>
            </a:r>
            <a:r>
              <a:rPr sz="1800" spc="-40" dirty="0">
                <a:latin typeface="Times New Roman"/>
                <a:cs typeface="Times New Roman"/>
              </a:rPr>
              <a:t>ac</a:t>
            </a:r>
            <a:r>
              <a:rPr sz="1800" spc="-50" dirty="0">
                <a:latin typeface="Times New Roman"/>
                <a:cs typeface="Times New Roman"/>
              </a:rPr>
              <a:t>c</a:t>
            </a:r>
            <a:r>
              <a:rPr sz="1800" spc="-10" dirty="0">
                <a:latin typeface="Times New Roman"/>
                <a:cs typeface="Times New Roman"/>
              </a:rPr>
              <a:t>in</a:t>
            </a:r>
            <a:r>
              <a:rPr sz="1800" spc="-5" dirty="0">
                <a:latin typeface="Times New Roman"/>
                <a:cs typeface="Times New Roman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" dirty="0">
                <a:latin typeface="Times New Roman"/>
                <a:cs typeface="Times New Roman"/>
              </a:rPr>
              <a:t>(</a:t>
            </a:r>
            <a:r>
              <a:rPr sz="1800" spc="10" dirty="0">
                <a:latin typeface="Times New Roman"/>
                <a:cs typeface="Times New Roman"/>
              </a:rPr>
              <a:t>n</a:t>
            </a:r>
            <a:r>
              <a:rPr sz="1800" spc="-25" dirty="0">
                <a:latin typeface="Times New Roman"/>
                <a:cs typeface="Times New Roman"/>
              </a:rPr>
              <a:t>o</a:t>
            </a:r>
            <a:r>
              <a:rPr sz="1800" spc="114" dirty="0">
                <a:latin typeface="Times New Roman"/>
                <a:cs typeface="Times New Roman"/>
              </a:rPr>
              <a:t>t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60" dirty="0">
                <a:latin typeface="Times New Roman"/>
                <a:cs typeface="Times New Roman"/>
              </a:rPr>
              <a:t>a</a:t>
            </a:r>
            <a:r>
              <a:rPr sz="1800" spc="114" dirty="0">
                <a:latin typeface="Times New Roman"/>
                <a:cs typeface="Times New Roman"/>
              </a:rPr>
              <a:t>t</a:t>
            </a:r>
            <a:r>
              <a:rPr sz="1800" spc="120" dirty="0">
                <a:latin typeface="Times New Roman"/>
                <a:cs typeface="Times New Roman"/>
              </a:rPr>
              <a:t>t</a:t>
            </a:r>
            <a:r>
              <a:rPr sz="1800" spc="5" dirty="0">
                <a:latin typeface="Times New Roman"/>
                <a:cs typeface="Times New Roman"/>
              </a:rPr>
              <a:t>en</a:t>
            </a:r>
            <a:r>
              <a:rPr sz="1800" spc="20" dirty="0">
                <a:latin typeface="Times New Roman"/>
                <a:cs typeface="Times New Roman"/>
              </a:rPr>
              <a:t>u</a:t>
            </a:r>
            <a:r>
              <a:rPr sz="1800" spc="-60" dirty="0">
                <a:latin typeface="Times New Roman"/>
                <a:cs typeface="Times New Roman"/>
              </a:rPr>
              <a:t>a</a:t>
            </a:r>
            <a:r>
              <a:rPr sz="1800" spc="35" dirty="0">
                <a:latin typeface="Times New Roman"/>
                <a:cs typeface="Times New Roman"/>
              </a:rPr>
              <a:t>ted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Times New Roman"/>
                <a:cs typeface="Times New Roman"/>
              </a:rPr>
              <a:t>p</a:t>
            </a:r>
            <a:r>
              <a:rPr sz="1800" spc="-55" dirty="0">
                <a:latin typeface="Times New Roman"/>
                <a:cs typeface="Times New Roman"/>
              </a:rPr>
              <a:t>a</a:t>
            </a:r>
            <a:r>
              <a:rPr sz="1800" spc="40" dirty="0">
                <a:latin typeface="Times New Roman"/>
                <a:cs typeface="Times New Roman"/>
              </a:rPr>
              <a:t>th</a:t>
            </a:r>
            <a:r>
              <a:rPr sz="1800" spc="25" dirty="0">
                <a:latin typeface="Times New Roman"/>
                <a:cs typeface="Times New Roman"/>
              </a:rPr>
              <a:t>o</a:t>
            </a:r>
            <a:r>
              <a:rPr sz="1800" spc="30" dirty="0">
                <a:latin typeface="Times New Roman"/>
                <a:cs typeface="Times New Roman"/>
              </a:rPr>
              <a:t>ge</a:t>
            </a:r>
            <a:r>
              <a:rPr sz="1800" spc="45" dirty="0">
                <a:latin typeface="Times New Roman"/>
                <a:cs typeface="Times New Roman"/>
              </a:rPr>
              <a:t>n</a:t>
            </a:r>
            <a:r>
              <a:rPr sz="1800" spc="-25" dirty="0">
                <a:latin typeface="Times New Roman"/>
                <a:cs typeface="Times New Roman"/>
              </a:rPr>
              <a:t>s)</a:t>
            </a:r>
            <a:r>
              <a:rPr sz="1800" dirty="0">
                <a:latin typeface="Times New Roman"/>
                <a:cs typeface="Times New Roman"/>
              </a:rPr>
              <a:t>	mea</a:t>
            </a:r>
            <a:r>
              <a:rPr sz="1800" spc="15" dirty="0">
                <a:latin typeface="Times New Roman"/>
                <a:cs typeface="Times New Roman"/>
              </a:rPr>
              <a:t>n</a:t>
            </a:r>
            <a:r>
              <a:rPr sz="1800" spc="5" dirty="0">
                <a:latin typeface="Times New Roman"/>
                <a:cs typeface="Times New Roman"/>
              </a:rPr>
              <a:t>s  </a:t>
            </a:r>
            <a:r>
              <a:rPr sz="1800" spc="-10" dirty="0">
                <a:latin typeface="Times New Roman"/>
                <a:cs typeface="Times New Roman"/>
              </a:rPr>
              <a:t>improved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Times New Roman"/>
                <a:cs typeface="Times New Roman"/>
              </a:rPr>
              <a:t>safety.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6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5" dirty="0">
                <a:latin typeface="Times New Roman"/>
                <a:cs typeface="Times New Roman"/>
              </a:rPr>
              <a:t>Seroconversion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in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presence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maternal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antibodies.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25" dirty="0">
                <a:latin typeface="Times New Roman"/>
                <a:cs typeface="Times New Roman"/>
              </a:rPr>
              <a:t>Generation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systemic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mucosal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immunity.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15" dirty="0">
                <a:latin typeface="Times New Roman"/>
                <a:cs typeface="Times New Roman"/>
              </a:rPr>
              <a:t>Enhanced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compliance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Times New Roman"/>
                <a:cs typeface="Times New Roman"/>
              </a:rPr>
              <a:t>(especially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in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children).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9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5" dirty="0">
                <a:latin typeface="Times New Roman"/>
                <a:cs typeface="Times New Roman"/>
              </a:rPr>
              <a:t>Delivery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multiple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antigens.</a:t>
            </a:r>
            <a:endParaRPr sz="18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78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45" dirty="0">
                <a:latin typeface="Times New Roman"/>
                <a:cs typeface="Times New Roman"/>
              </a:rPr>
              <a:t>Integration </a:t>
            </a:r>
            <a:r>
              <a:rPr sz="1800" spc="30" dirty="0">
                <a:latin typeface="Times New Roman"/>
                <a:cs typeface="Times New Roman"/>
              </a:rPr>
              <a:t>with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other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vaccine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approaches.</a:t>
            </a:r>
            <a:endParaRPr sz="180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1939"/>
              </a:lnSpc>
              <a:spcBef>
                <a:spcPts val="1025"/>
              </a:spcBef>
              <a:buFont typeface="Wingdings"/>
              <a:buChar char=""/>
              <a:tabLst>
                <a:tab pos="241300" algn="l"/>
                <a:tab pos="882650" algn="l"/>
                <a:tab pos="1705610" algn="l"/>
                <a:tab pos="2635250" algn="l"/>
                <a:tab pos="3602990" algn="l"/>
                <a:tab pos="5069205" algn="l"/>
              </a:tabLst>
            </a:pPr>
            <a:r>
              <a:rPr sz="1800" spc="55" dirty="0">
                <a:latin typeface="Times New Roman"/>
                <a:cs typeface="Times New Roman"/>
              </a:rPr>
              <a:t>Plant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15" dirty="0">
                <a:latin typeface="Times New Roman"/>
                <a:cs typeface="Times New Roman"/>
              </a:rPr>
              <a:t>d</a:t>
            </a:r>
            <a:r>
              <a:rPr sz="1800" spc="5" dirty="0">
                <a:latin typeface="Times New Roman"/>
                <a:cs typeface="Times New Roman"/>
              </a:rPr>
              <a:t>eri</a:t>
            </a:r>
            <a:r>
              <a:rPr sz="1800" spc="-30" dirty="0">
                <a:latin typeface="Times New Roman"/>
                <a:cs typeface="Times New Roman"/>
              </a:rPr>
              <a:t>v</a:t>
            </a:r>
            <a:r>
              <a:rPr sz="1800" spc="-15" dirty="0">
                <a:latin typeface="Times New Roman"/>
                <a:cs typeface="Times New Roman"/>
              </a:rPr>
              <a:t>e</a:t>
            </a:r>
            <a:r>
              <a:rPr sz="1800" spc="-10" dirty="0">
                <a:latin typeface="Times New Roman"/>
                <a:cs typeface="Times New Roman"/>
              </a:rPr>
              <a:t>d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20" dirty="0">
                <a:latin typeface="Times New Roman"/>
                <a:cs typeface="Times New Roman"/>
              </a:rPr>
              <a:t>a</a:t>
            </a:r>
            <a:r>
              <a:rPr sz="1800" spc="25" dirty="0">
                <a:latin typeface="Times New Roman"/>
                <a:cs typeface="Times New Roman"/>
              </a:rPr>
              <a:t>n</a:t>
            </a:r>
            <a:r>
              <a:rPr sz="1800" spc="30" dirty="0">
                <a:latin typeface="Times New Roman"/>
                <a:cs typeface="Times New Roman"/>
              </a:rPr>
              <a:t>tigens</a:t>
            </a:r>
            <a:r>
              <a:rPr sz="1800" dirty="0">
                <a:latin typeface="Times New Roman"/>
                <a:cs typeface="Times New Roman"/>
              </a:rPr>
              <a:t>	as</a:t>
            </a:r>
            <a:r>
              <a:rPr sz="1800" spc="-5" dirty="0">
                <a:latin typeface="Times New Roman"/>
                <a:cs typeface="Times New Roman"/>
              </a:rPr>
              <a:t>s</a:t>
            </a:r>
            <a:r>
              <a:rPr sz="1800" spc="-25" dirty="0">
                <a:latin typeface="Times New Roman"/>
                <a:cs typeface="Times New Roman"/>
              </a:rPr>
              <a:t>e</a:t>
            </a:r>
            <a:r>
              <a:rPr sz="1800" spc="10" dirty="0">
                <a:latin typeface="Times New Roman"/>
                <a:cs typeface="Times New Roman"/>
              </a:rPr>
              <a:t>m</a:t>
            </a:r>
            <a:r>
              <a:rPr sz="1800" spc="-40" dirty="0">
                <a:latin typeface="Times New Roman"/>
                <a:cs typeface="Times New Roman"/>
              </a:rPr>
              <a:t>b</a:t>
            </a:r>
            <a:r>
              <a:rPr sz="1800" spc="10" dirty="0">
                <a:latin typeface="Times New Roman"/>
                <a:cs typeface="Times New Roman"/>
              </a:rPr>
              <a:t>l</a:t>
            </a:r>
            <a:r>
              <a:rPr sz="1800" spc="-30" dirty="0">
                <a:latin typeface="Times New Roman"/>
                <a:cs typeface="Times New Roman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5" dirty="0">
                <a:latin typeface="Times New Roman"/>
                <a:cs typeface="Times New Roman"/>
              </a:rPr>
              <a:t>s</a:t>
            </a:r>
            <a:r>
              <a:rPr sz="1800" spc="10" dirty="0">
                <a:latin typeface="Times New Roman"/>
                <a:cs typeface="Times New Roman"/>
              </a:rPr>
              <a:t>p</a:t>
            </a:r>
            <a:r>
              <a:rPr sz="1800" spc="-25" dirty="0">
                <a:latin typeface="Times New Roman"/>
                <a:cs typeface="Times New Roman"/>
              </a:rPr>
              <a:t>o</a:t>
            </a:r>
            <a:r>
              <a:rPr sz="1800" spc="105" dirty="0">
                <a:latin typeface="Times New Roman"/>
                <a:cs typeface="Times New Roman"/>
              </a:rPr>
              <a:t>n</a:t>
            </a:r>
            <a:r>
              <a:rPr sz="1800" spc="65" dirty="0">
                <a:latin typeface="Times New Roman"/>
                <a:cs typeface="Times New Roman"/>
              </a:rPr>
              <a:t>t</a:t>
            </a:r>
            <a:r>
              <a:rPr sz="1800" spc="5" dirty="0">
                <a:latin typeface="Times New Roman"/>
                <a:cs typeface="Times New Roman"/>
              </a:rPr>
              <a:t>a</a:t>
            </a:r>
            <a:r>
              <a:rPr sz="1800" dirty="0">
                <a:latin typeface="Times New Roman"/>
                <a:cs typeface="Times New Roman"/>
              </a:rPr>
              <a:t>neous</a:t>
            </a:r>
            <a:r>
              <a:rPr sz="1800" spc="-55" dirty="0">
                <a:latin typeface="Times New Roman"/>
                <a:cs typeface="Times New Roman"/>
              </a:rPr>
              <a:t>l</a:t>
            </a:r>
            <a:r>
              <a:rPr sz="1800" dirty="0">
                <a:latin typeface="Times New Roman"/>
                <a:cs typeface="Times New Roman"/>
              </a:rPr>
              <a:t>y	</a:t>
            </a:r>
            <a:r>
              <a:rPr sz="1800" spc="45" dirty="0">
                <a:latin typeface="Times New Roman"/>
                <a:cs typeface="Times New Roman"/>
              </a:rPr>
              <a:t>in</a:t>
            </a:r>
            <a:r>
              <a:rPr sz="1800" spc="65" dirty="0">
                <a:latin typeface="Times New Roman"/>
                <a:cs typeface="Times New Roman"/>
              </a:rPr>
              <a:t>t</a:t>
            </a:r>
            <a:r>
              <a:rPr sz="1800" spc="-15" dirty="0">
                <a:latin typeface="Times New Roman"/>
                <a:cs typeface="Times New Roman"/>
              </a:rPr>
              <a:t>o  </a:t>
            </a:r>
            <a:r>
              <a:rPr sz="1800" spc="5" dirty="0">
                <a:latin typeface="Times New Roman"/>
                <a:cs typeface="Times New Roman"/>
              </a:rPr>
              <a:t>oligomers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into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virus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Times New Roman"/>
                <a:cs typeface="Times New Roman"/>
              </a:rPr>
              <a:t>like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particles.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840" y="182879"/>
            <a:ext cx="5611495" cy="6675120"/>
          </a:xfrm>
          <a:custGeom>
            <a:avLst/>
            <a:gdLst/>
            <a:ahLst/>
            <a:cxnLst/>
            <a:rect l="l" t="t" r="r" b="b"/>
            <a:pathLst>
              <a:path w="5611495" h="6675120">
                <a:moveTo>
                  <a:pt x="0" y="6675120"/>
                </a:moveTo>
                <a:lnTo>
                  <a:pt x="5611368" y="6675120"/>
                </a:lnTo>
                <a:lnTo>
                  <a:pt x="5611368" y="0"/>
                </a:lnTo>
                <a:lnTo>
                  <a:pt x="0" y="0"/>
                </a:lnTo>
                <a:lnTo>
                  <a:pt x="0" y="6675120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30" dirty="0"/>
              <a:t>10.</a:t>
            </a:r>
            <a:r>
              <a:rPr spc="-15" dirty="0"/>
              <a:t> </a:t>
            </a:r>
            <a:r>
              <a:rPr spc="35" dirty="0"/>
              <a:t>DNA</a:t>
            </a:r>
            <a:r>
              <a:rPr spc="10" dirty="0"/>
              <a:t> </a:t>
            </a:r>
            <a:r>
              <a:rPr dirty="0"/>
              <a:t>Vaccines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3189" y="433098"/>
            <a:ext cx="5453380" cy="5731510"/>
          </a:xfrm>
          <a:prstGeom prst="rect">
            <a:avLst/>
          </a:prstGeom>
        </p:spPr>
        <p:txBody>
          <a:bodyPr vert="horz" wrap="square" lIns="0" tIns="147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2000" b="1" spc="40" dirty="0">
                <a:solidFill>
                  <a:srgbClr val="00AF50"/>
                </a:solidFill>
                <a:latin typeface="Times New Roman"/>
                <a:cs typeface="Times New Roman"/>
              </a:rPr>
              <a:t>10.1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20" dirty="0">
                <a:solidFill>
                  <a:srgbClr val="00AF50"/>
                </a:solidFill>
                <a:latin typeface="Times New Roman"/>
                <a:cs typeface="Times New Roman"/>
              </a:rPr>
              <a:t>Plasmid</a:t>
            </a:r>
            <a:r>
              <a:rPr sz="2000" b="1" spc="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DNA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vaccine</a:t>
            </a:r>
            <a:endParaRPr sz="20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100"/>
              </a:lnSpc>
              <a:spcBef>
                <a:spcPts val="1035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45" dirty="0">
                <a:latin typeface="Times New Roman"/>
                <a:cs typeface="Times New Roman"/>
              </a:rPr>
              <a:t>This </a:t>
            </a:r>
            <a:r>
              <a:rPr sz="1600" spc="-20" dirty="0">
                <a:latin typeface="Times New Roman"/>
                <a:cs typeface="Times New Roman"/>
              </a:rPr>
              <a:t>involves</a:t>
            </a:r>
            <a:r>
              <a:rPr sz="1600" spc="36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15" dirty="0">
                <a:latin typeface="Times New Roman"/>
                <a:cs typeface="Times New Roman"/>
              </a:rPr>
              <a:t>direct </a:t>
            </a:r>
            <a:r>
              <a:rPr sz="1600" spc="20" dirty="0">
                <a:latin typeface="Times New Roman"/>
                <a:cs typeface="Times New Roman"/>
              </a:rPr>
              <a:t>introduction </a:t>
            </a:r>
            <a:r>
              <a:rPr sz="1600" spc="25" dirty="0">
                <a:latin typeface="Times New Roman"/>
                <a:cs typeface="Times New Roman"/>
              </a:rPr>
              <a:t>into </a:t>
            </a:r>
            <a:r>
              <a:rPr sz="1600" spc="15" dirty="0">
                <a:latin typeface="Times New Roman"/>
                <a:cs typeface="Times New Roman"/>
              </a:rPr>
              <a:t>appropriate </a:t>
            </a:r>
            <a:r>
              <a:rPr sz="1600" spc="10" dirty="0">
                <a:latin typeface="Times New Roman"/>
                <a:cs typeface="Times New Roman"/>
              </a:rPr>
              <a:t>tissues 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plasmid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containing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DNA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sequence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encoding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antigen(s) </a:t>
            </a:r>
            <a:r>
              <a:rPr sz="1600" spc="15" dirty="0">
                <a:latin typeface="Times New Roman"/>
                <a:cs typeface="Times New Roman"/>
              </a:rPr>
              <a:t>against </a:t>
            </a:r>
            <a:r>
              <a:rPr sz="1600" spc="-5" dirty="0">
                <a:latin typeface="Times New Roman"/>
                <a:cs typeface="Times New Roman"/>
              </a:rPr>
              <a:t>which </a:t>
            </a:r>
            <a:r>
              <a:rPr sz="1600" spc="15" dirty="0">
                <a:latin typeface="Times New Roman"/>
                <a:cs typeface="Times New Roman"/>
              </a:rPr>
              <a:t>an </a:t>
            </a:r>
            <a:r>
              <a:rPr sz="1600" spc="-5" dirty="0">
                <a:latin typeface="Times New Roman"/>
                <a:cs typeface="Times New Roman"/>
              </a:rPr>
              <a:t>immune </a:t>
            </a:r>
            <a:r>
              <a:rPr sz="1600" spc="10" dirty="0">
                <a:latin typeface="Times New Roman"/>
                <a:cs typeface="Times New Roman"/>
              </a:rPr>
              <a:t>response </a:t>
            </a:r>
            <a:r>
              <a:rPr sz="1600" spc="-10" dirty="0">
                <a:latin typeface="Times New Roman"/>
                <a:cs typeface="Times New Roman"/>
              </a:rPr>
              <a:t>is </a:t>
            </a:r>
            <a:r>
              <a:rPr sz="1600" spc="20" dirty="0">
                <a:latin typeface="Times New Roman"/>
                <a:cs typeface="Times New Roman"/>
              </a:rPr>
              <a:t>sought,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relies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on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i="1" spc="-20" dirty="0">
                <a:latin typeface="Times New Roman"/>
                <a:cs typeface="Times New Roman"/>
              </a:rPr>
              <a:t>in</a:t>
            </a:r>
            <a:r>
              <a:rPr sz="1600" i="1" spc="-15" dirty="0">
                <a:latin typeface="Times New Roman"/>
                <a:cs typeface="Times New Roman"/>
              </a:rPr>
              <a:t> </a:t>
            </a:r>
            <a:r>
              <a:rPr sz="1600" i="1" spc="-45" dirty="0">
                <a:latin typeface="Times New Roman"/>
                <a:cs typeface="Times New Roman"/>
              </a:rPr>
              <a:t>situ</a:t>
            </a:r>
            <a:r>
              <a:rPr sz="1600" i="1" spc="-5" dirty="0">
                <a:latin typeface="Times New Roman"/>
                <a:cs typeface="Times New Roman"/>
              </a:rPr>
              <a:t> </a:t>
            </a:r>
            <a:r>
              <a:rPr sz="1600" i="1" spc="-70" dirty="0">
                <a:latin typeface="Times New Roman"/>
                <a:cs typeface="Times New Roman"/>
              </a:rPr>
              <a:t>(on</a:t>
            </a:r>
            <a:r>
              <a:rPr sz="1600" i="1" spc="-15" dirty="0">
                <a:latin typeface="Times New Roman"/>
                <a:cs typeface="Times New Roman"/>
              </a:rPr>
              <a:t> </a:t>
            </a:r>
            <a:r>
              <a:rPr sz="1600" i="1" spc="-65" dirty="0">
                <a:latin typeface="Times New Roman"/>
                <a:cs typeface="Times New Roman"/>
              </a:rPr>
              <a:t>site)</a:t>
            </a:r>
            <a:r>
              <a:rPr sz="1600" i="1" spc="-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production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55" dirty="0">
                <a:latin typeface="Times New Roman"/>
                <a:cs typeface="Times New Roman"/>
              </a:rPr>
              <a:t>target</a:t>
            </a:r>
            <a:r>
              <a:rPr sz="1600" spc="15" dirty="0">
                <a:latin typeface="Times New Roman"/>
                <a:cs typeface="Times New Roman"/>
              </a:rPr>
              <a:t> antigen.</a:t>
            </a:r>
            <a:endParaRPr sz="1600">
              <a:latin typeface="Times New Roman"/>
              <a:cs typeface="Times New Roman"/>
            </a:endParaRPr>
          </a:p>
          <a:p>
            <a:pPr marL="241300" marR="8890" indent="-228600">
              <a:lnSpc>
                <a:spcPts val="1730"/>
              </a:lnSpc>
              <a:spcBef>
                <a:spcPts val="1019"/>
              </a:spcBef>
              <a:buFont typeface="Wingdings"/>
              <a:buChar char=""/>
              <a:tabLst>
                <a:tab pos="240665" algn="l"/>
                <a:tab pos="241300" algn="l"/>
                <a:tab pos="3260090" algn="l"/>
              </a:tabLst>
            </a:pPr>
            <a:r>
              <a:rPr sz="1600" spc="45" dirty="0">
                <a:latin typeface="Times New Roman"/>
                <a:cs typeface="Times New Roman"/>
              </a:rPr>
              <a:t>This</a:t>
            </a:r>
            <a:r>
              <a:rPr sz="1600" spc="229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approach</a:t>
            </a:r>
            <a:r>
              <a:rPr sz="1600" spc="24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offers</a:t>
            </a:r>
            <a:r>
              <a:rPr sz="1600" spc="240" dirty="0">
                <a:latin typeface="Times New Roman"/>
                <a:cs typeface="Times New Roman"/>
              </a:rPr>
              <a:t> </a:t>
            </a:r>
            <a:r>
              <a:rPr sz="1600" spc="-15" dirty="0">
                <a:latin typeface="Times New Roman"/>
                <a:cs typeface="Times New Roman"/>
              </a:rPr>
              <a:t>a</a:t>
            </a:r>
            <a:r>
              <a:rPr sz="1600" spc="235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number</a:t>
            </a:r>
            <a:r>
              <a:rPr sz="1600" spc="250" dirty="0">
                <a:latin typeface="Times New Roman"/>
                <a:cs typeface="Times New Roman"/>
              </a:rPr>
              <a:t> </a:t>
            </a:r>
            <a:r>
              <a:rPr sz="1600" spc="-50" dirty="0">
                <a:latin typeface="Times New Roman"/>
                <a:cs typeface="Times New Roman"/>
              </a:rPr>
              <a:t>of	</a:t>
            </a:r>
            <a:r>
              <a:rPr sz="1600" spc="20" dirty="0">
                <a:latin typeface="Times New Roman"/>
                <a:cs typeface="Times New Roman"/>
              </a:rPr>
              <a:t>potential </a:t>
            </a:r>
            <a:r>
              <a:rPr sz="1600" spc="10" dirty="0">
                <a:latin typeface="Times New Roman"/>
                <a:cs typeface="Times New Roman"/>
              </a:rPr>
              <a:t>advantages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over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traditional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approaches,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including</a:t>
            </a:r>
            <a:endParaRPr sz="160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315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400" spc="50" dirty="0">
                <a:latin typeface="Times New Roman"/>
                <a:cs typeface="Times New Roman"/>
              </a:rPr>
              <a:t>The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stimulation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25" dirty="0">
                <a:latin typeface="Times New Roman"/>
                <a:cs typeface="Times New Roman"/>
              </a:rPr>
              <a:t>both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30" dirty="0">
                <a:latin typeface="Times New Roman"/>
                <a:cs typeface="Times New Roman"/>
              </a:rPr>
              <a:t>B-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T-cell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responses</a:t>
            </a:r>
            <a:endParaRPr sz="140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335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400" spc="5" dirty="0">
                <a:latin typeface="Times New Roman"/>
                <a:cs typeface="Times New Roman"/>
              </a:rPr>
              <a:t>Improved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vaccine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stability,</a:t>
            </a:r>
            <a:endParaRPr sz="140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340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400" spc="50" dirty="0">
                <a:latin typeface="Times New Roman"/>
                <a:cs typeface="Times New Roman"/>
              </a:rPr>
              <a:t>The</a:t>
            </a:r>
            <a:r>
              <a:rPr sz="1400" spc="-10" dirty="0">
                <a:latin typeface="Times New Roman"/>
                <a:cs typeface="Times New Roman"/>
              </a:rPr>
              <a:t> absence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any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infectious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agent</a:t>
            </a:r>
            <a:endParaRPr sz="140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325"/>
              </a:spcBef>
              <a:buFont typeface="Wingdings"/>
              <a:buChar char=""/>
              <a:tabLst>
                <a:tab pos="697865" algn="l"/>
                <a:tab pos="698500" algn="l"/>
              </a:tabLst>
            </a:pP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relative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ease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large-scale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manufacture.</a:t>
            </a:r>
            <a:endParaRPr sz="14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985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-30" dirty="0">
                <a:latin typeface="Times New Roman"/>
                <a:cs typeface="Times New Roman"/>
              </a:rPr>
              <a:t>As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proof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principle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DNA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vaccination,</a:t>
            </a:r>
            <a:r>
              <a:rPr sz="1600" spc="-5" dirty="0">
                <a:latin typeface="Times New Roman"/>
                <a:cs typeface="Times New Roman"/>
              </a:rPr>
              <a:t> immune 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responses </a:t>
            </a:r>
            <a:r>
              <a:rPr sz="1600" spc="5" dirty="0">
                <a:latin typeface="Times New Roman"/>
                <a:cs typeface="Times New Roman"/>
              </a:rPr>
              <a:t>in </a:t>
            </a:r>
            <a:r>
              <a:rPr sz="1600" dirty="0">
                <a:latin typeface="Times New Roman"/>
                <a:cs typeface="Times New Roman"/>
              </a:rPr>
              <a:t>animals </a:t>
            </a:r>
            <a:r>
              <a:rPr sz="1600" spc="-25" dirty="0">
                <a:latin typeface="Times New Roman"/>
                <a:cs typeface="Times New Roman"/>
              </a:rPr>
              <a:t>have </a:t>
            </a:r>
            <a:r>
              <a:rPr sz="1600" spc="-5" dirty="0">
                <a:latin typeface="Times New Roman"/>
                <a:cs typeface="Times New Roman"/>
              </a:rPr>
              <a:t>been </a:t>
            </a:r>
            <a:r>
              <a:rPr sz="1600" spc="10" dirty="0">
                <a:latin typeface="Times New Roman"/>
                <a:cs typeface="Times New Roman"/>
              </a:rPr>
              <a:t>obtained </a:t>
            </a:r>
            <a:r>
              <a:rPr sz="1600" spc="15" dirty="0">
                <a:latin typeface="Times New Roman"/>
                <a:cs typeface="Times New Roman"/>
              </a:rPr>
              <a:t>using </a:t>
            </a:r>
            <a:r>
              <a:rPr sz="1600" spc="10" dirty="0">
                <a:latin typeface="Times New Roman"/>
                <a:cs typeface="Times New Roman"/>
              </a:rPr>
              <a:t>genes </a:t>
            </a:r>
            <a:r>
              <a:rPr sz="1600" spc="-5" dirty="0">
                <a:latin typeface="Times New Roman"/>
                <a:cs typeface="Times New Roman"/>
              </a:rPr>
              <a:t>from </a:t>
            </a:r>
            <a:r>
              <a:rPr sz="1600" spc="-1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variety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infectious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agents,</a:t>
            </a:r>
            <a:r>
              <a:rPr sz="1600" spc="4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including</a:t>
            </a:r>
            <a:r>
              <a:rPr sz="1600" spc="41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influenza</a:t>
            </a:r>
            <a:r>
              <a:rPr sz="1600" spc="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virus,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hepatitis </a:t>
            </a:r>
            <a:r>
              <a:rPr sz="1600" spc="-90" dirty="0">
                <a:latin typeface="Times New Roman"/>
                <a:cs typeface="Times New Roman"/>
              </a:rPr>
              <a:t>B </a:t>
            </a:r>
            <a:r>
              <a:rPr sz="1600" dirty="0">
                <a:latin typeface="Times New Roman"/>
                <a:cs typeface="Times New Roman"/>
              </a:rPr>
              <a:t>virus, </a:t>
            </a:r>
            <a:r>
              <a:rPr sz="1600" spc="15" dirty="0">
                <a:latin typeface="Times New Roman"/>
                <a:cs typeface="Times New Roman"/>
              </a:rPr>
              <a:t>human </a:t>
            </a:r>
            <a:r>
              <a:rPr sz="1600" spc="-20" dirty="0">
                <a:latin typeface="Times New Roman"/>
                <a:cs typeface="Times New Roman"/>
              </a:rPr>
              <a:t>immunodeficiency </a:t>
            </a:r>
            <a:r>
              <a:rPr sz="1600" spc="-5" dirty="0">
                <a:latin typeface="Times New Roman"/>
                <a:cs typeface="Times New Roman"/>
              </a:rPr>
              <a:t>virus, </a:t>
            </a:r>
            <a:r>
              <a:rPr sz="1600" dirty="0">
                <a:latin typeface="Times New Roman"/>
                <a:cs typeface="Times New Roman"/>
              </a:rPr>
              <a:t>rabies virus,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lymphocytic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chorio-meningitis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virus,</a:t>
            </a:r>
            <a:r>
              <a:rPr sz="1600" dirty="0">
                <a:latin typeface="Times New Roman"/>
                <a:cs typeface="Times New Roman"/>
              </a:rPr>
              <a:t> malarial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parasites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and 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mycoplasmas.</a:t>
            </a:r>
            <a:endParaRPr sz="16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1000"/>
              </a:spcBef>
              <a:buFont typeface="Wingdings"/>
              <a:buChar char=""/>
              <a:tabLst>
                <a:tab pos="241300" algn="l"/>
              </a:tabLst>
            </a:pPr>
            <a:r>
              <a:rPr sz="1600" spc="55" dirty="0">
                <a:latin typeface="Times New Roman"/>
                <a:cs typeface="Times New Roman"/>
              </a:rPr>
              <a:t>The </a:t>
            </a:r>
            <a:r>
              <a:rPr sz="1600" spc="-30" dirty="0">
                <a:latin typeface="Times New Roman"/>
                <a:cs typeface="Times New Roman"/>
              </a:rPr>
              <a:t>field </a:t>
            </a:r>
            <a:r>
              <a:rPr sz="1600" spc="-55" dirty="0">
                <a:latin typeface="Times New Roman"/>
                <a:cs typeface="Times New Roman"/>
              </a:rPr>
              <a:t>of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DNA vaccination is developing </a:t>
            </a:r>
            <a:r>
              <a:rPr sz="1600" spc="-25" dirty="0">
                <a:latin typeface="Times New Roman"/>
                <a:cs typeface="Times New Roman"/>
              </a:rPr>
              <a:t>rapidly. </a:t>
            </a:r>
            <a:r>
              <a:rPr sz="1600" spc="-40" dirty="0">
                <a:latin typeface="Times New Roman"/>
                <a:cs typeface="Times New Roman"/>
              </a:rPr>
              <a:t>Vaccines 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spc="30" dirty="0">
                <a:latin typeface="Times New Roman"/>
                <a:cs typeface="Times New Roman"/>
              </a:rPr>
              <a:t>currently </a:t>
            </a:r>
            <a:r>
              <a:rPr sz="1600" spc="5" dirty="0">
                <a:latin typeface="Times New Roman"/>
                <a:cs typeface="Times New Roman"/>
              </a:rPr>
              <a:t>being </a:t>
            </a:r>
            <a:r>
              <a:rPr sz="1600" spc="-20" dirty="0">
                <a:latin typeface="Times New Roman"/>
                <a:cs typeface="Times New Roman"/>
              </a:rPr>
              <a:t>developed </a:t>
            </a:r>
            <a:r>
              <a:rPr sz="1600" dirty="0">
                <a:latin typeface="Times New Roman"/>
                <a:cs typeface="Times New Roman"/>
              </a:rPr>
              <a:t>use </a:t>
            </a:r>
            <a:r>
              <a:rPr sz="1600" spc="45" dirty="0">
                <a:latin typeface="Times New Roman"/>
                <a:cs typeface="Times New Roman"/>
              </a:rPr>
              <a:t>not </a:t>
            </a:r>
            <a:r>
              <a:rPr sz="1600" spc="-5" dirty="0">
                <a:latin typeface="Times New Roman"/>
                <a:cs typeface="Times New Roman"/>
              </a:rPr>
              <a:t>only </a:t>
            </a:r>
            <a:r>
              <a:rPr sz="1600" spc="-25" dirty="0">
                <a:latin typeface="Times New Roman"/>
                <a:cs typeface="Times New Roman"/>
              </a:rPr>
              <a:t>DNA, </a:t>
            </a:r>
            <a:r>
              <a:rPr sz="1600" spc="30" dirty="0">
                <a:latin typeface="Times New Roman"/>
                <a:cs typeface="Times New Roman"/>
              </a:rPr>
              <a:t>but </a:t>
            </a:r>
            <a:r>
              <a:rPr sz="1600" spc="-5" dirty="0">
                <a:latin typeface="Times New Roman"/>
                <a:cs typeface="Times New Roman"/>
              </a:rPr>
              <a:t>also </a:t>
            </a:r>
            <a:r>
              <a:rPr sz="1600" spc="-10" dirty="0">
                <a:latin typeface="Times New Roman"/>
                <a:cs typeface="Times New Roman"/>
              </a:rPr>
              <a:t>include 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10" dirty="0">
                <a:solidFill>
                  <a:srgbClr val="00AF50"/>
                </a:solidFill>
                <a:latin typeface="Times New Roman"/>
                <a:cs typeface="Times New Roman"/>
              </a:rPr>
              <a:t>adjuncts</a:t>
            </a:r>
            <a:r>
              <a:rPr sz="1600" spc="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45" dirty="0">
                <a:solidFill>
                  <a:srgbClr val="00AF50"/>
                </a:solidFill>
                <a:latin typeface="Times New Roman"/>
                <a:cs typeface="Times New Roman"/>
              </a:rPr>
              <a:t>that</a:t>
            </a:r>
            <a:r>
              <a:rPr sz="1600" spc="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15" dirty="0">
                <a:solidFill>
                  <a:srgbClr val="00AF50"/>
                </a:solidFill>
                <a:latin typeface="Times New Roman"/>
                <a:cs typeface="Times New Roman"/>
              </a:rPr>
              <a:t>assist</a:t>
            </a:r>
            <a:r>
              <a:rPr sz="1600" spc="2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-15" dirty="0">
                <a:solidFill>
                  <a:srgbClr val="00AF50"/>
                </a:solidFill>
                <a:latin typeface="Times New Roman"/>
                <a:cs typeface="Times New Roman"/>
              </a:rPr>
              <a:t>DNA</a:t>
            </a:r>
            <a:r>
              <a:rPr sz="1600" spc="-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40" dirty="0">
                <a:solidFill>
                  <a:srgbClr val="00AF50"/>
                </a:solidFill>
                <a:latin typeface="Times New Roman"/>
                <a:cs typeface="Times New Roman"/>
              </a:rPr>
              <a:t>to</a:t>
            </a:r>
            <a:r>
              <a:rPr sz="1600" spc="4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35" dirty="0">
                <a:solidFill>
                  <a:srgbClr val="00AF50"/>
                </a:solidFill>
                <a:latin typeface="Times New Roman"/>
                <a:cs typeface="Times New Roman"/>
              </a:rPr>
              <a:t>enter</a:t>
            </a:r>
            <a:r>
              <a:rPr sz="1600" spc="4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-30" dirty="0">
                <a:solidFill>
                  <a:srgbClr val="00AF50"/>
                </a:solidFill>
                <a:latin typeface="Times New Roman"/>
                <a:cs typeface="Times New Roman"/>
              </a:rPr>
              <a:t>cells</a:t>
            </a:r>
            <a:r>
              <a:rPr sz="1600" spc="-30" dirty="0">
                <a:latin typeface="Times New Roman"/>
                <a:cs typeface="Times New Roman"/>
              </a:rPr>
              <a:t>,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55" dirty="0">
                <a:solidFill>
                  <a:srgbClr val="00AF50"/>
                </a:solidFill>
                <a:latin typeface="Times New Roman"/>
                <a:cs typeface="Times New Roman"/>
              </a:rPr>
              <a:t>target </a:t>
            </a:r>
            <a:r>
              <a:rPr sz="1600" spc="35" dirty="0">
                <a:solidFill>
                  <a:srgbClr val="00AF50"/>
                </a:solidFill>
                <a:latin typeface="Times New Roman"/>
                <a:cs typeface="Times New Roman"/>
              </a:rPr>
              <a:t>it</a:t>
            </a:r>
            <a:r>
              <a:rPr sz="1600" spc="4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00AF50"/>
                </a:solidFill>
                <a:latin typeface="Times New Roman"/>
                <a:cs typeface="Times New Roman"/>
              </a:rPr>
              <a:t>towards </a:t>
            </a:r>
            <a:r>
              <a:rPr sz="1600" spc="2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spc="-35" dirty="0">
                <a:solidFill>
                  <a:srgbClr val="00AF50"/>
                </a:solidFill>
                <a:latin typeface="Times New Roman"/>
                <a:cs typeface="Times New Roman"/>
              </a:rPr>
              <a:t>specific </a:t>
            </a:r>
            <a:r>
              <a:rPr sz="1600" spc="-30" dirty="0">
                <a:solidFill>
                  <a:srgbClr val="00AF50"/>
                </a:solidFill>
                <a:latin typeface="Times New Roman"/>
                <a:cs typeface="Times New Roman"/>
              </a:rPr>
              <a:t>cells</a:t>
            </a:r>
            <a:r>
              <a:rPr sz="1600" spc="-30" dirty="0">
                <a:latin typeface="Times New Roman"/>
                <a:cs typeface="Times New Roman"/>
              </a:rPr>
              <a:t>, </a:t>
            </a:r>
            <a:r>
              <a:rPr sz="1600" spc="45" dirty="0">
                <a:latin typeface="Times New Roman"/>
                <a:cs typeface="Times New Roman"/>
              </a:rPr>
              <a:t>or that </a:t>
            </a:r>
            <a:r>
              <a:rPr sz="1600" spc="-20" dirty="0">
                <a:latin typeface="Times New Roman"/>
                <a:cs typeface="Times New Roman"/>
              </a:rPr>
              <a:t>may </a:t>
            </a:r>
            <a:r>
              <a:rPr sz="1600" spc="10" dirty="0">
                <a:latin typeface="Times New Roman"/>
                <a:cs typeface="Times New Roman"/>
              </a:rPr>
              <a:t>act </a:t>
            </a:r>
            <a:r>
              <a:rPr sz="1600" spc="-5" dirty="0">
                <a:latin typeface="Times New Roman"/>
                <a:cs typeface="Times New Roman"/>
              </a:rPr>
              <a:t>as </a:t>
            </a:r>
            <a:r>
              <a:rPr sz="1600" spc="15" dirty="0">
                <a:latin typeface="Times New Roman"/>
                <a:cs typeface="Times New Roman"/>
              </a:rPr>
              <a:t>adjuvants </a:t>
            </a:r>
            <a:r>
              <a:rPr sz="1600" spc="5" dirty="0">
                <a:latin typeface="Times New Roman"/>
                <a:cs typeface="Times New Roman"/>
              </a:rPr>
              <a:t>in </a:t>
            </a:r>
            <a:r>
              <a:rPr sz="1600" spc="20" dirty="0">
                <a:latin typeface="Times New Roman"/>
                <a:cs typeface="Times New Roman"/>
              </a:rPr>
              <a:t>stimulating </a:t>
            </a:r>
            <a:r>
              <a:rPr sz="1600" spc="35" dirty="0">
                <a:latin typeface="Times New Roman"/>
                <a:cs typeface="Times New Roman"/>
              </a:rPr>
              <a:t>or 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spc="20" dirty="0">
                <a:latin typeface="Times New Roman"/>
                <a:cs typeface="Times New Roman"/>
              </a:rPr>
              <a:t>directing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35" dirty="0">
                <a:latin typeface="Times New Roman"/>
                <a:cs typeface="Times New Roman"/>
              </a:rPr>
              <a:t>the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immune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response.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53328" y="182879"/>
            <a:ext cx="5139055" cy="6675120"/>
          </a:xfrm>
          <a:custGeom>
            <a:avLst/>
            <a:gdLst/>
            <a:ahLst/>
            <a:cxnLst/>
            <a:rect l="l" t="t" r="r" b="b"/>
            <a:pathLst>
              <a:path w="5139055" h="6675120">
                <a:moveTo>
                  <a:pt x="0" y="6675120"/>
                </a:moveTo>
                <a:lnTo>
                  <a:pt x="5138928" y="6675120"/>
                </a:lnTo>
                <a:lnTo>
                  <a:pt x="5138928" y="0"/>
                </a:lnTo>
                <a:lnTo>
                  <a:pt x="0" y="0"/>
                </a:lnTo>
                <a:lnTo>
                  <a:pt x="0" y="6675120"/>
                </a:lnTo>
                <a:close/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3591" y="53475"/>
            <a:ext cx="4982210" cy="6387465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94"/>
              </a:spcBef>
            </a:pPr>
            <a:r>
              <a:rPr sz="2000" b="1" spc="40" dirty="0">
                <a:solidFill>
                  <a:srgbClr val="00AF50"/>
                </a:solidFill>
                <a:latin typeface="Times New Roman"/>
                <a:cs typeface="Times New Roman"/>
              </a:rPr>
              <a:t>10.2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AF50"/>
                </a:solidFill>
                <a:latin typeface="Times New Roman"/>
                <a:cs typeface="Times New Roman"/>
              </a:rPr>
              <a:t>Naked</a:t>
            </a:r>
            <a:r>
              <a:rPr sz="2000" b="1" spc="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35" dirty="0">
                <a:solidFill>
                  <a:srgbClr val="00AF50"/>
                </a:solidFill>
                <a:latin typeface="Times New Roman"/>
                <a:cs typeface="Times New Roman"/>
              </a:rPr>
              <a:t>DNA</a:t>
            </a:r>
            <a:r>
              <a:rPr sz="2000" b="1" spc="3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vaccine</a:t>
            </a:r>
            <a:endParaRPr sz="2000">
              <a:latin typeface="Times New Roman"/>
              <a:cs typeface="Times New Roman"/>
            </a:endParaRPr>
          </a:p>
          <a:p>
            <a:pPr marL="241300" marR="5715" indent="-228600" algn="just">
              <a:lnSpc>
                <a:spcPct val="90000"/>
              </a:lnSpc>
              <a:spcBef>
                <a:spcPts val="1019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10" dirty="0">
                <a:latin typeface="Times New Roman"/>
                <a:cs typeface="Times New Roman"/>
              </a:rPr>
              <a:t>Naked DNA </a:t>
            </a:r>
            <a:r>
              <a:rPr sz="1800" spc="15" dirty="0">
                <a:latin typeface="Times New Roman"/>
                <a:cs typeface="Times New Roman"/>
              </a:rPr>
              <a:t>refers </a:t>
            </a:r>
            <a:r>
              <a:rPr sz="1800" spc="55" dirty="0">
                <a:latin typeface="Times New Roman"/>
                <a:cs typeface="Times New Roman"/>
              </a:rPr>
              <a:t>to </a:t>
            </a:r>
            <a:r>
              <a:rPr sz="1800" spc="-10" dirty="0">
                <a:latin typeface="Times New Roman"/>
                <a:cs typeface="Times New Roman"/>
              </a:rPr>
              <a:t>DNA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spc="45" dirty="0">
                <a:latin typeface="Times New Roman"/>
                <a:cs typeface="Times New Roman"/>
              </a:rPr>
              <a:t>not </a:t>
            </a:r>
            <a:r>
              <a:rPr sz="1800" spc="-10" dirty="0">
                <a:latin typeface="Times New Roman"/>
                <a:cs typeface="Times New Roman"/>
              </a:rPr>
              <a:t>associated 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with </a:t>
            </a:r>
            <a:r>
              <a:rPr sz="1800" spc="5" dirty="0">
                <a:latin typeface="Times New Roman"/>
                <a:cs typeface="Times New Roman"/>
              </a:rPr>
              <a:t>proteins, </a:t>
            </a:r>
            <a:r>
              <a:rPr sz="1800" spc="-30" dirty="0">
                <a:latin typeface="Times New Roman"/>
                <a:cs typeface="Times New Roman"/>
              </a:rPr>
              <a:t>lipids, </a:t>
            </a:r>
            <a:r>
              <a:rPr sz="1800" spc="40" dirty="0">
                <a:latin typeface="Times New Roman"/>
                <a:cs typeface="Times New Roman"/>
              </a:rPr>
              <a:t>or </a:t>
            </a:r>
            <a:r>
              <a:rPr sz="1800" spc="10" dirty="0">
                <a:latin typeface="Times New Roman"/>
                <a:cs typeface="Times New Roman"/>
              </a:rPr>
              <a:t>any </a:t>
            </a:r>
            <a:r>
              <a:rPr sz="1800" spc="45" dirty="0">
                <a:latin typeface="Times New Roman"/>
                <a:cs typeface="Times New Roman"/>
              </a:rPr>
              <a:t>other </a:t>
            </a:r>
            <a:r>
              <a:rPr sz="1800" spc="-15" dirty="0">
                <a:latin typeface="Times New Roman"/>
                <a:cs typeface="Times New Roman"/>
              </a:rPr>
              <a:t>molecule </a:t>
            </a:r>
            <a:r>
              <a:rPr sz="1800" spc="55" dirty="0">
                <a:latin typeface="Times New Roman"/>
                <a:cs typeface="Times New Roman"/>
              </a:rPr>
              <a:t>to </a:t>
            </a:r>
            <a:r>
              <a:rPr sz="1800" dirty="0">
                <a:latin typeface="Times New Roman"/>
                <a:cs typeface="Times New Roman"/>
              </a:rPr>
              <a:t>help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protect </a:t>
            </a:r>
            <a:r>
              <a:rPr sz="1800" spc="10" dirty="0">
                <a:latin typeface="Times New Roman"/>
                <a:cs typeface="Times New Roman"/>
              </a:rPr>
              <a:t>it. </a:t>
            </a:r>
            <a:r>
              <a:rPr sz="1800" spc="-10" dirty="0">
                <a:latin typeface="Times New Roman"/>
                <a:cs typeface="Times New Roman"/>
              </a:rPr>
              <a:t>Naked DNA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spc="40" dirty="0">
                <a:latin typeface="Times New Roman"/>
                <a:cs typeface="Times New Roman"/>
              </a:rPr>
              <a:t>the result </a:t>
            </a:r>
            <a:r>
              <a:rPr sz="1800" spc="-55" dirty="0">
                <a:latin typeface="Times New Roman"/>
                <a:cs typeface="Times New Roman"/>
              </a:rPr>
              <a:t>of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release </a:t>
            </a:r>
            <a:r>
              <a:rPr sz="1800" spc="-55" dirty="0">
                <a:latin typeface="Times New Roman"/>
                <a:cs typeface="Times New Roman"/>
              </a:rPr>
              <a:t>of 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genetic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information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into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Times New Roman"/>
                <a:cs typeface="Times New Roman"/>
              </a:rPr>
              <a:t>surrounding 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environment,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such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from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bursting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Times New Roman"/>
                <a:cs typeface="Times New Roman"/>
              </a:rPr>
              <a:t>cells.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65" dirty="0">
                <a:latin typeface="Times New Roman"/>
                <a:cs typeface="Times New Roman"/>
              </a:rPr>
              <a:t>The 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incoming </a:t>
            </a:r>
            <a:r>
              <a:rPr sz="1800" spc="-10" dirty="0">
                <a:latin typeface="Times New Roman"/>
                <a:cs typeface="Times New Roman"/>
              </a:rPr>
              <a:t>DNA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dirty="0">
                <a:latin typeface="Times New Roman"/>
                <a:cs typeface="Times New Roman"/>
              </a:rPr>
              <a:t>sometimes </a:t>
            </a:r>
            <a:r>
              <a:rPr sz="1800" spc="20" dirty="0">
                <a:latin typeface="Times New Roman"/>
                <a:cs typeface="Times New Roman"/>
              </a:rPr>
              <a:t>incorporated </a:t>
            </a:r>
            <a:r>
              <a:rPr sz="1800" spc="25" dirty="0">
                <a:latin typeface="Times New Roman"/>
                <a:cs typeface="Times New Roman"/>
              </a:rPr>
              <a:t>into </a:t>
            </a:r>
            <a:r>
              <a:rPr sz="1800" spc="45" dirty="0">
                <a:latin typeface="Times New Roman"/>
                <a:cs typeface="Times New Roman"/>
              </a:rPr>
              <a:t>the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bacterial </a:t>
            </a:r>
            <a:r>
              <a:rPr sz="1800" spc="5" dirty="0">
                <a:latin typeface="Times New Roman"/>
                <a:cs typeface="Times New Roman"/>
              </a:rPr>
              <a:t>genome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following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uptake.</a:t>
            </a:r>
            <a:endParaRPr sz="1800">
              <a:latin typeface="Times New Roman"/>
              <a:cs typeface="Times New Roman"/>
            </a:endParaRPr>
          </a:p>
          <a:p>
            <a:pPr marL="241300" marR="6350" indent="-228600" algn="just">
              <a:lnSpc>
                <a:spcPts val="1939"/>
              </a:lnSpc>
              <a:spcBef>
                <a:spcPts val="1030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30" dirty="0">
                <a:latin typeface="Times New Roman"/>
                <a:cs typeface="Times New Roman"/>
              </a:rPr>
              <a:t>Transformation </a:t>
            </a:r>
            <a:r>
              <a:rPr sz="1800" spc="-15" dirty="0">
                <a:latin typeface="Times New Roman"/>
                <a:cs typeface="Times New Roman"/>
              </a:rPr>
              <a:t>is </a:t>
            </a:r>
            <a:r>
              <a:rPr sz="1800" spc="10" dirty="0">
                <a:latin typeface="Times New Roman"/>
                <a:cs typeface="Times New Roman"/>
              </a:rPr>
              <a:t>mostly </a:t>
            </a:r>
            <a:r>
              <a:rPr sz="1800" spc="-15" dirty="0">
                <a:latin typeface="Times New Roman"/>
                <a:cs typeface="Times New Roman"/>
              </a:rPr>
              <a:t>a </a:t>
            </a:r>
            <a:r>
              <a:rPr sz="1800" spc="25" dirty="0">
                <a:latin typeface="Times New Roman"/>
                <a:cs typeface="Times New Roman"/>
              </a:rPr>
              <a:t>laboratory </a:t>
            </a:r>
            <a:r>
              <a:rPr sz="1800" dirty="0">
                <a:latin typeface="Times New Roman"/>
                <a:cs typeface="Times New Roman"/>
              </a:rPr>
              <a:t>procedure,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although </a:t>
            </a:r>
            <a:r>
              <a:rPr sz="1800" spc="-10" dirty="0">
                <a:latin typeface="Times New Roman"/>
                <a:cs typeface="Times New Roman"/>
              </a:rPr>
              <a:t>some </a:t>
            </a:r>
            <a:r>
              <a:rPr sz="1800" spc="-15" dirty="0">
                <a:latin typeface="Times New Roman"/>
                <a:cs typeface="Times New Roman"/>
              </a:rPr>
              <a:t>cells </a:t>
            </a:r>
            <a:r>
              <a:rPr sz="1800" spc="25" dirty="0">
                <a:latin typeface="Times New Roman"/>
                <a:cs typeface="Times New Roman"/>
              </a:rPr>
              <a:t>are naturally </a:t>
            </a:r>
            <a:r>
              <a:rPr sz="1800" spc="-15" dirty="0">
                <a:latin typeface="Times New Roman"/>
                <a:cs typeface="Times New Roman"/>
              </a:rPr>
              <a:t>“competent” </a:t>
            </a:r>
            <a:r>
              <a:rPr sz="1800" spc="50" dirty="0">
                <a:latin typeface="Times New Roman"/>
                <a:cs typeface="Times New Roman"/>
              </a:rPr>
              <a:t>to 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take </a:t>
            </a:r>
            <a:r>
              <a:rPr sz="1800" spc="10" dirty="0">
                <a:latin typeface="Times New Roman"/>
                <a:cs typeface="Times New Roman"/>
              </a:rPr>
              <a:t>up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naked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DNA.</a:t>
            </a:r>
            <a:endParaRPr sz="1800">
              <a:latin typeface="Times New Roman"/>
              <a:cs typeface="Times New Roman"/>
            </a:endParaRPr>
          </a:p>
          <a:p>
            <a:pPr marL="241300" marR="6350" indent="-228600" algn="just">
              <a:lnSpc>
                <a:spcPts val="1939"/>
              </a:lnSpc>
              <a:spcBef>
                <a:spcPts val="1019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10" dirty="0">
                <a:latin typeface="Times New Roman"/>
                <a:cs typeface="Times New Roman"/>
              </a:rPr>
              <a:t>Naked </a:t>
            </a:r>
            <a:r>
              <a:rPr sz="1800" spc="-15" dirty="0">
                <a:latin typeface="Times New Roman"/>
                <a:cs typeface="Times New Roman"/>
              </a:rPr>
              <a:t>DNA </a:t>
            </a:r>
            <a:r>
              <a:rPr sz="1800" spc="-20" dirty="0">
                <a:latin typeface="Times New Roman"/>
                <a:cs typeface="Times New Roman"/>
              </a:rPr>
              <a:t>vaccines have </a:t>
            </a:r>
            <a:r>
              <a:rPr sz="1800" spc="-5" dirty="0">
                <a:latin typeface="Times New Roman"/>
                <a:cs typeface="Times New Roman"/>
              </a:rPr>
              <a:t>been </a:t>
            </a:r>
            <a:r>
              <a:rPr sz="1800" spc="5" dirty="0">
                <a:latin typeface="Times New Roman"/>
                <a:cs typeface="Times New Roman"/>
              </a:rPr>
              <a:t>shown </a:t>
            </a:r>
            <a:r>
              <a:rPr sz="1800" spc="50" dirty="0">
                <a:latin typeface="Times New Roman"/>
                <a:cs typeface="Times New Roman"/>
              </a:rPr>
              <a:t>to </a:t>
            </a:r>
            <a:r>
              <a:rPr sz="1800" spc="-10" dirty="0">
                <a:latin typeface="Times New Roman"/>
                <a:cs typeface="Times New Roman"/>
              </a:rPr>
              <a:t>induce 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Times New Roman"/>
                <a:cs typeface="Times New Roman"/>
              </a:rPr>
              <a:t>either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75" dirty="0">
                <a:latin typeface="Times New Roman"/>
                <a:cs typeface="Times New Roman"/>
              </a:rPr>
              <a:t>Th1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or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75" dirty="0">
                <a:latin typeface="Times New Roman"/>
                <a:cs typeface="Times New Roman"/>
              </a:rPr>
              <a:t>Th2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responses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in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experimental 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animals,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depending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method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of 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administration.</a:t>
            </a:r>
            <a:endParaRPr sz="18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985"/>
              </a:spcBef>
              <a:buFont typeface="Wingdings"/>
              <a:buChar char=""/>
              <a:tabLst>
                <a:tab pos="241300" algn="l"/>
              </a:tabLst>
            </a:pPr>
            <a:r>
              <a:rPr sz="1800" spc="-10" dirty="0">
                <a:latin typeface="Times New Roman"/>
                <a:cs typeface="Times New Roman"/>
              </a:rPr>
              <a:t>Naked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DNA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vaccine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technology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may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be 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particularly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useful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for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immunization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against 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infection </a:t>
            </a:r>
            <a:r>
              <a:rPr sz="1800" spc="30" dirty="0">
                <a:latin typeface="Times New Roman"/>
                <a:cs typeface="Times New Roman"/>
              </a:rPr>
              <a:t>with </a:t>
            </a:r>
            <a:r>
              <a:rPr sz="1800" spc="30" dirty="0">
                <a:solidFill>
                  <a:srgbClr val="00AF50"/>
                </a:solidFill>
                <a:latin typeface="Times New Roman"/>
                <a:cs typeface="Times New Roman"/>
              </a:rPr>
              <a:t>respiratory </a:t>
            </a:r>
            <a:r>
              <a:rPr sz="1800" spc="10" dirty="0">
                <a:solidFill>
                  <a:srgbClr val="00AF50"/>
                </a:solidFill>
                <a:latin typeface="Times New Roman"/>
                <a:cs typeface="Times New Roman"/>
              </a:rPr>
              <a:t>syncytial </a:t>
            </a:r>
            <a:r>
              <a:rPr sz="1800" spc="20" dirty="0">
                <a:solidFill>
                  <a:srgbClr val="00AF50"/>
                </a:solidFill>
                <a:latin typeface="Times New Roman"/>
                <a:cs typeface="Times New Roman"/>
              </a:rPr>
              <a:t>virus </a:t>
            </a:r>
            <a:r>
              <a:rPr sz="1800" spc="-55" dirty="0">
                <a:latin typeface="Times New Roman"/>
                <a:cs typeface="Times New Roman"/>
              </a:rPr>
              <a:t>(RSV), </a:t>
            </a:r>
            <a:r>
              <a:rPr sz="1800" spc="-15" dirty="0">
                <a:latin typeface="Times New Roman"/>
                <a:cs typeface="Times New Roman"/>
              </a:rPr>
              <a:t>a 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pathogen </a:t>
            </a:r>
            <a:r>
              <a:rPr sz="1800" spc="-10" dirty="0">
                <a:latin typeface="Times New Roman"/>
                <a:cs typeface="Times New Roman"/>
              </a:rPr>
              <a:t>for </a:t>
            </a:r>
            <a:r>
              <a:rPr sz="1800" spc="-5" dirty="0">
                <a:latin typeface="Times New Roman"/>
                <a:cs typeface="Times New Roman"/>
              </a:rPr>
              <a:t>which </a:t>
            </a:r>
            <a:r>
              <a:rPr sz="1800" spc="40" dirty="0">
                <a:latin typeface="Times New Roman"/>
                <a:cs typeface="Times New Roman"/>
              </a:rPr>
              <a:t>it </a:t>
            </a:r>
            <a:r>
              <a:rPr sz="1800" spc="10" dirty="0">
                <a:latin typeface="Times New Roman"/>
                <a:cs typeface="Times New Roman"/>
              </a:rPr>
              <a:t>has </a:t>
            </a:r>
            <a:r>
              <a:rPr sz="1800" spc="-5" dirty="0">
                <a:latin typeface="Times New Roman"/>
                <a:cs typeface="Times New Roman"/>
              </a:rPr>
              <a:t>been </a:t>
            </a:r>
            <a:r>
              <a:rPr sz="1800" spc="-25" dirty="0">
                <a:latin typeface="Times New Roman"/>
                <a:cs typeface="Times New Roman"/>
              </a:rPr>
              <a:t>difficult</a:t>
            </a:r>
            <a:r>
              <a:rPr sz="1800" spc="400" dirty="0">
                <a:latin typeface="Times New Roman"/>
                <a:cs typeface="Times New Roman"/>
              </a:rPr>
              <a:t> </a:t>
            </a:r>
            <a:r>
              <a:rPr sz="1800" spc="55" dirty="0">
                <a:latin typeface="Times New Roman"/>
                <a:cs typeface="Times New Roman"/>
              </a:rPr>
              <a:t>to </a:t>
            </a:r>
            <a:r>
              <a:rPr sz="1800" spc="10" dirty="0">
                <a:latin typeface="Times New Roman"/>
                <a:cs typeface="Times New Roman"/>
              </a:rPr>
              <a:t>create 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 </a:t>
            </a:r>
            <a:r>
              <a:rPr sz="1800" spc="-35" dirty="0">
                <a:latin typeface="Times New Roman"/>
                <a:cs typeface="Times New Roman"/>
              </a:rPr>
              <a:t>effective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Times New Roman"/>
                <a:cs typeface="Times New Roman"/>
              </a:rPr>
              <a:t>vaccine.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Both </a:t>
            </a:r>
            <a:r>
              <a:rPr sz="1800" spc="35" dirty="0">
                <a:latin typeface="Times New Roman"/>
                <a:cs typeface="Times New Roman"/>
              </a:rPr>
              <a:t>natural </a:t>
            </a:r>
            <a:r>
              <a:rPr sz="1800" spc="-45" dirty="0">
                <a:latin typeface="Times New Roman"/>
                <a:cs typeface="Times New Roman"/>
              </a:rPr>
              <a:t>RSV</a:t>
            </a:r>
            <a:r>
              <a:rPr sz="1800" spc="36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infection 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 </a:t>
            </a:r>
            <a:r>
              <a:rPr sz="1800" dirty="0">
                <a:latin typeface="Times New Roman"/>
                <a:cs typeface="Times New Roman"/>
              </a:rPr>
              <a:t>immunization </a:t>
            </a:r>
            <a:r>
              <a:rPr sz="1800" spc="30" dirty="0">
                <a:latin typeface="Times New Roman"/>
                <a:cs typeface="Times New Roman"/>
              </a:rPr>
              <a:t>with </a:t>
            </a:r>
            <a:r>
              <a:rPr sz="1800" spc="5" dirty="0">
                <a:latin typeface="Times New Roman"/>
                <a:cs typeface="Times New Roman"/>
              </a:rPr>
              <a:t>formalin-inactivated </a:t>
            </a:r>
            <a:r>
              <a:rPr sz="1800" spc="-50" dirty="0">
                <a:latin typeface="Times New Roman"/>
                <a:cs typeface="Times New Roman"/>
              </a:rPr>
              <a:t>RSV 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lead </a:t>
            </a:r>
            <a:r>
              <a:rPr sz="1800" spc="50" dirty="0">
                <a:latin typeface="Times New Roman"/>
                <a:cs typeface="Times New Roman"/>
              </a:rPr>
              <a:t>to </a:t>
            </a:r>
            <a:r>
              <a:rPr sz="1800" spc="-15" dirty="0">
                <a:latin typeface="Times New Roman"/>
                <a:cs typeface="Times New Roman"/>
              </a:rPr>
              <a:t>a </a:t>
            </a:r>
            <a:r>
              <a:rPr sz="1800" spc="75" dirty="0">
                <a:latin typeface="Times New Roman"/>
                <a:cs typeface="Times New Roman"/>
              </a:rPr>
              <a:t>Th2 </a:t>
            </a:r>
            <a:r>
              <a:rPr sz="1800" spc="10" dirty="0">
                <a:latin typeface="Times New Roman"/>
                <a:cs typeface="Times New Roman"/>
              </a:rPr>
              <a:t>response </a:t>
            </a:r>
            <a:r>
              <a:rPr sz="1800" spc="50" dirty="0">
                <a:latin typeface="Times New Roman"/>
                <a:cs typeface="Times New Roman"/>
              </a:rPr>
              <a:t>that </a:t>
            </a:r>
            <a:r>
              <a:rPr sz="1800" spc="35" dirty="0">
                <a:latin typeface="Times New Roman"/>
                <a:cs typeface="Times New Roman"/>
              </a:rPr>
              <a:t>results </a:t>
            </a:r>
            <a:r>
              <a:rPr sz="1800" spc="5" dirty="0">
                <a:latin typeface="Times New Roman"/>
                <a:cs typeface="Times New Roman"/>
              </a:rPr>
              <a:t>in </a:t>
            </a:r>
            <a:r>
              <a:rPr sz="1800" spc="20" dirty="0">
                <a:latin typeface="Times New Roman"/>
                <a:cs typeface="Times New Roman"/>
              </a:rPr>
              <a:t>an </a:t>
            </a:r>
            <a:r>
              <a:rPr sz="1800" spc="10" dirty="0">
                <a:latin typeface="Times New Roman"/>
                <a:cs typeface="Times New Roman"/>
              </a:rPr>
              <a:t>undesired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increase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in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severity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65" dirty="0">
                <a:latin typeface="Times New Roman"/>
                <a:cs typeface="Times New Roman"/>
              </a:rPr>
              <a:t>of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Times New Roman"/>
                <a:cs typeface="Times New Roman"/>
              </a:rPr>
              <a:t>lung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disease.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2388</Words>
  <Application>Microsoft Office PowerPoint</Application>
  <PresentationFormat>Widescreen</PresentationFormat>
  <Paragraphs>165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MT</vt:lpstr>
      <vt:lpstr>Calibri</vt:lpstr>
      <vt:lpstr>Calibri Light</vt:lpstr>
      <vt:lpstr>Times New Roman</vt:lpstr>
      <vt:lpstr>Wingdings</vt:lpstr>
      <vt:lpstr>Office Theme</vt:lpstr>
      <vt:lpstr>Development &amp; Production of Recombinant  Vaccines</vt:lpstr>
      <vt:lpstr>Vaccines</vt:lpstr>
      <vt:lpstr>PowerPoint Presentation</vt:lpstr>
      <vt:lpstr>2) Inactivated viruses and bacteria</vt:lpstr>
      <vt:lpstr>3. Subunit vaccines</vt:lpstr>
      <vt:lpstr>PowerPoint Presentation</vt:lpstr>
      <vt:lpstr>9. Edible Vaccines</vt:lpstr>
      <vt:lpstr>9.3 Advantages of Edible Vaccines:</vt:lpstr>
      <vt:lpstr>10. DNA Vaccines</vt:lpstr>
      <vt:lpstr>11. Virus-Like Particle (VLP) vaccine</vt:lpstr>
      <vt:lpstr>12. Dendritic vaccines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 3112: BIO-PRODUCT AND FORMULATION 45 CREDITS HOURS</dc:title>
  <dc:creator>James h. Kimotho</dc:creator>
  <cp:lastModifiedBy>James Kimotho</cp:lastModifiedBy>
  <cp:revision>2</cp:revision>
  <dcterms:created xsi:type="dcterms:W3CDTF">2023-11-25T14:55:37Z</dcterms:created>
  <dcterms:modified xsi:type="dcterms:W3CDTF">2025-03-27T17:14:53Z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2019-11-22T00:00:00Z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2023-11-25T00:00:00Z</vt:filetime>
  </property>
</Properties>
</file>