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8" r:id="rId3"/>
    <p:sldId id="269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94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121913" y="2916428"/>
            <a:ext cx="5948172" cy="299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FFC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C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C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C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7244" y="855979"/>
            <a:ext cx="2346960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FFC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0712" y="1917319"/>
            <a:ext cx="11319510" cy="4518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cess.st/prioritization-matrix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61786" y="1187577"/>
            <a:ext cx="134861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 Light"/>
                <a:cs typeface="Calibri Light"/>
              </a:rPr>
              <a:t>Lecture</a:t>
            </a:r>
            <a:r>
              <a:rPr sz="1800" spc="-45" dirty="0">
                <a:latin typeface="Calibri Light"/>
                <a:cs typeface="Calibri Light"/>
              </a:rPr>
              <a:t> </a:t>
            </a:r>
            <a:r>
              <a:rPr lang="en-US" sz="1800" spc="-45" dirty="0">
                <a:latin typeface="Calibri Light"/>
                <a:cs typeface="Calibri Light"/>
              </a:rPr>
              <a:t>1b</a:t>
            </a:r>
            <a:endParaRPr sz="1800" dirty="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0000"/>
                </a:solidFill>
                <a:latin typeface="Calibri Light"/>
                <a:cs typeface="Calibri Light"/>
              </a:rPr>
              <a:t>PUB</a:t>
            </a:r>
            <a:r>
              <a:rPr sz="1800" spc="-4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 Light"/>
                <a:cs typeface="Calibri Light"/>
              </a:rPr>
              <a:t>3112:</a:t>
            </a:r>
            <a:r>
              <a:rPr sz="1800" spc="-6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 Light"/>
                <a:cs typeface="Calibri Light"/>
              </a:rPr>
              <a:t>BIO-</a:t>
            </a:r>
            <a:r>
              <a:rPr sz="1800" spc="-35" dirty="0">
                <a:solidFill>
                  <a:srgbClr val="000000"/>
                </a:solidFill>
                <a:latin typeface="Calibri Light"/>
                <a:cs typeface="Calibri Light"/>
              </a:rPr>
              <a:t>PRODUCT</a:t>
            </a:r>
            <a:r>
              <a:rPr sz="1800" spc="-7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 Light"/>
                <a:cs typeface="Calibri Light"/>
              </a:rPr>
              <a:t>AND</a:t>
            </a:r>
            <a:r>
              <a:rPr sz="1800" spc="-50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spc="-40" dirty="0">
                <a:solidFill>
                  <a:srgbClr val="000000"/>
                </a:solidFill>
                <a:latin typeface="Calibri Light"/>
                <a:cs typeface="Calibri Light"/>
              </a:rPr>
              <a:t>FORMULATION</a:t>
            </a:r>
            <a:r>
              <a:rPr sz="1800" spc="-6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 Light"/>
                <a:cs typeface="Calibri Light"/>
              </a:rPr>
              <a:t>45</a:t>
            </a:r>
            <a:r>
              <a:rPr sz="1800" spc="-4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 Light"/>
                <a:cs typeface="Calibri Light"/>
              </a:rPr>
              <a:t>CREDITS</a:t>
            </a:r>
            <a:r>
              <a:rPr sz="1800" spc="-65" dirty="0">
                <a:solidFill>
                  <a:srgbClr val="000000"/>
                </a:solidFill>
                <a:latin typeface="Calibri Light"/>
                <a:cs typeface="Calibri Light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 Light"/>
                <a:cs typeface="Calibri Light"/>
              </a:rPr>
              <a:t>HOURS</a:t>
            </a:r>
            <a:endParaRPr sz="1800">
              <a:latin typeface="Calibri Light"/>
              <a:cs typeface="Calibri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2517" y="4297171"/>
            <a:ext cx="2885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James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H.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Kimotho,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PhD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6216" y="1712963"/>
            <a:ext cx="10257282" cy="8816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8695B20-34BC-3E33-8CD6-2D5473306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617942"/>
              </p:ext>
            </p:extLst>
          </p:nvPr>
        </p:nvGraphicFramePr>
        <p:xfrm>
          <a:off x="1219200" y="457200"/>
          <a:ext cx="9829800" cy="6166474"/>
        </p:xfrm>
        <a:graphic>
          <a:graphicData uri="http://schemas.openxmlformats.org/drawingml/2006/table">
            <a:tbl>
              <a:tblPr/>
              <a:tblGrid>
                <a:gridCol w="2457450">
                  <a:extLst>
                    <a:ext uri="{9D8B030D-6E8A-4147-A177-3AD203B41FA5}">
                      <a16:colId xmlns:a16="http://schemas.microsoft.com/office/drawing/2014/main" val="1634712818"/>
                    </a:ext>
                  </a:extLst>
                </a:gridCol>
                <a:gridCol w="2457450">
                  <a:extLst>
                    <a:ext uri="{9D8B030D-6E8A-4147-A177-3AD203B41FA5}">
                      <a16:colId xmlns:a16="http://schemas.microsoft.com/office/drawing/2014/main" val="1828048341"/>
                    </a:ext>
                  </a:extLst>
                </a:gridCol>
                <a:gridCol w="2457450">
                  <a:extLst>
                    <a:ext uri="{9D8B030D-6E8A-4147-A177-3AD203B41FA5}">
                      <a16:colId xmlns:a16="http://schemas.microsoft.com/office/drawing/2014/main" val="1717361362"/>
                    </a:ext>
                  </a:extLst>
                </a:gridCol>
                <a:gridCol w="2457450">
                  <a:extLst>
                    <a:ext uri="{9D8B030D-6E8A-4147-A177-3AD203B41FA5}">
                      <a16:colId xmlns:a16="http://schemas.microsoft.com/office/drawing/2014/main" val="1619831522"/>
                    </a:ext>
                  </a:extLst>
                </a:gridCol>
              </a:tblGrid>
              <a:tr h="355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Level Name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General Description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Biotechnology / Product Examples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046742"/>
                  </a:ext>
                </a:extLst>
              </a:tr>
              <a:tr h="6627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1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Basic principles observed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Fundamental scientific research begins; basic biological or chemical principles identified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Discovery of a bioactive compound in a plant; identification of a gene or protein of interest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7172583"/>
                  </a:ext>
                </a:extLst>
              </a:tr>
              <a:tr h="8163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2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dirty="0"/>
                        <a:t>Technology concept formulated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Practical application is proposed based on basic principles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Hypothesis that a plant extract has antidiabetic activity; concept of a recombinant protein therapy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5375252"/>
                  </a:ext>
                </a:extLst>
              </a:tr>
              <a:tr h="6627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3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Experimental proof of concept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Active R&amp;D; laboratory experiments validate the concept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In-vitro bioassays showing activity; cloning and expression of a target gene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499851"/>
                  </a:ext>
                </a:extLst>
              </a:tr>
              <a:tr h="6627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 dirty="0"/>
                        <a:t>TRL 4</a:t>
                      </a:r>
                      <a:endParaRPr lang="pt-PT" sz="1200" dirty="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Technology validated in laboratory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Components validated in controlled lab settings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Cell-based assays; small-scale fermentation; preliminary formulation stability tests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4632583"/>
                  </a:ext>
                </a:extLst>
              </a:tr>
              <a:tr h="6627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5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Technology validated in relevant environment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Validation in conditions similar to real use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Pilot-scale extraction; pilot fermentation; formulation tested under stress (temperature, pH)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6275259"/>
                  </a:ext>
                </a:extLst>
              </a:tr>
              <a:tr h="6627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6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Technology demonstrated in relevant environment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Prototype system demonstrated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Pilot vaccine batch; standardized herbal extract with reproducible bioactivity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418853"/>
                  </a:ext>
                </a:extLst>
              </a:tr>
              <a:tr h="5091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7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System prototype in operational environment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Prototype demonstrated in real-world conditions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Clinical trial material; field-tested diagnostic kit; GMP pilot production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255944"/>
                  </a:ext>
                </a:extLst>
              </a:tr>
              <a:tr h="6627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/>
                        <a:t>TRL 8</a:t>
                      </a:r>
                      <a:endParaRPr lang="pt-PT" sz="120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/>
                        <a:t>System complete and qualified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Technology proven through testing and validation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Regulatory-ready product; validated formulation; dossier prepared (PPB/WHO)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67815"/>
                  </a:ext>
                </a:extLst>
              </a:tr>
              <a:tr h="5091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PT" sz="1200" b="1" dirty="0"/>
                        <a:t>TRL 9</a:t>
                      </a:r>
                      <a:endParaRPr lang="pt-PT" sz="1200" dirty="0"/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Actual system proven in operational use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Product successfully used in market or health system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Licensed vaccine; marketed herbal product; approved diagnostic</a:t>
                      </a:r>
                    </a:p>
                  </a:txBody>
                  <a:tcPr marL="38288" marR="38288" marT="19144" marB="1914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7352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888A650-7BAD-D0A8-7E22-7E2BA68F0BD8}"/>
              </a:ext>
            </a:extLst>
          </p:cNvPr>
          <p:cNvSpPr txBox="1"/>
          <p:nvPr/>
        </p:nvSpPr>
        <p:spPr>
          <a:xfrm>
            <a:off x="1132114" y="-88840"/>
            <a:ext cx="9002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Technology Readiness Levels (TRLs) – Biotechnology &amp; Product Development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75795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5A16F-B88E-535B-E739-AE72DA552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22021"/>
            <a:ext cx="8760156" cy="439421"/>
          </a:xfrm>
        </p:spPr>
        <p:txBody>
          <a:bodyPr/>
          <a:lstStyle/>
          <a:p>
            <a:r>
              <a:rPr lang="en-US" b="1" dirty="0"/>
              <a:t>Biotechnology Products – What They Are &amp; Why They Matter</a:t>
            </a:r>
            <a:br>
              <a:rPr lang="en-US" b="1" dirty="0"/>
            </a:br>
            <a:endParaRPr lang="LID4096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F19A1-3AED-500F-659D-04279F5AD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0712" y="990600"/>
            <a:ext cx="11319510" cy="6124754"/>
          </a:xfrm>
        </p:spPr>
        <p:txBody>
          <a:bodyPr/>
          <a:lstStyle/>
          <a:p>
            <a:pPr>
              <a:buNone/>
            </a:pPr>
            <a:r>
              <a:rPr lang="en-US" sz="2000" b="1" dirty="0"/>
              <a:t>Biotechnology Products – What They Are &amp; Why They Matter</a:t>
            </a:r>
          </a:p>
          <a:p>
            <a:pPr>
              <a:buNone/>
            </a:pPr>
            <a:r>
              <a:rPr lang="en-US" sz="2000" b="1" dirty="0"/>
              <a:t>Biotechnology products</a:t>
            </a:r>
            <a:r>
              <a:rPr lang="en-US" sz="2000" dirty="0"/>
              <a:t> are industrial or medical products produced using </a:t>
            </a:r>
            <a:r>
              <a:rPr lang="en-US" sz="2000" b="1" dirty="0"/>
              <a:t>living cells, biological systems, or their molecular components</a:t>
            </a:r>
            <a:r>
              <a:rPr lang="en-US" sz="2000" dirty="0"/>
              <a:t>.</a:t>
            </a:r>
          </a:p>
          <a:p>
            <a:pPr>
              <a:buNone/>
            </a:pPr>
            <a:br>
              <a:rPr lang="en-US" sz="2000" dirty="0"/>
            </a:br>
            <a:r>
              <a:rPr lang="en-US" sz="2000" dirty="0"/>
              <a:t>Their identity and performance are defined at the </a:t>
            </a:r>
            <a:r>
              <a:rPr lang="en-US" sz="2000" b="1" dirty="0"/>
              <a:t>molecular level</a:t>
            </a:r>
            <a:r>
              <a:rPr lang="en-US" sz="2000" dirty="0"/>
              <a:t> and protected and delivered through </a:t>
            </a:r>
            <a:r>
              <a:rPr lang="en-US" sz="2000" b="1" dirty="0"/>
              <a:t>appropriate formulation</a:t>
            </a:r>
            <a:r>
              <a:rPr lang="en-US" sz="2000" dirty="0"/>
              <a:t>.</a:t>
            </a:r>
          </a:p>
          <a:p>
            <a:pPr>
              <a:buNone/>
            </a:pPr>
            <a:endParaRPr lang="en-US" sz="2000" dirty="0"/>
          </a:p>
          <a:p>
            <a:pPr>
              <a:buNone/>
            </a:pPr>
            <a:r>
              <a:rPr lang="en-US" sz="2000" b="1" dirty="0"/>
              <a:t>Key examples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Biopharmaceuticals: vaccines, proteins, antibodies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Diagnostics &amp; assay reagents (ELISA, rapid tests, PCR)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Industrial enzymes and biologics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Biotechnology-derived excipients &amp; delivery systems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Plant-based (herbal) biotechnology products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buNone/>
            </a:pPr>
            <a:r>
              <a:rPr lang="en-US" sz="2000" b="1" dirty="0"/>
              <a:t>Why biotechnology products matter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/>
              <a:t>50% of new therapeutic products</a:t>
            </a:r>
            <a:r>
              <a:rPr lang="en-US" sz="2000" dirty="0"/>
              <a:t> are biologically derived  (in India USD – 650,000,000 herbal only)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/>
              <a:t>30–35% of global pharmaceutical revenues</a:t>
            </a:r>
            <a:r>
              <a:rPr lang="en-US" sz="2000" dirty="0"/>
              <a:t> come from biologics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Many complex diseases require </a:t>
            </a:r>
            <a:r>
              <a:rPr lang="en-US" sz="2000" b="1" dirty="0"/>
              <a:t>protein- or nucleic-acid-based interventions</a:t>
            </a:r>
            <a:endParaRPr lang="en-US" sz="2000" dirty="0"/>
          </a:p>
          <a:p>
            <a:pPr>
              <a:buNone/>
            </a:pPr>
            <a:r>
              <a:rPr lang="en-US" sz="2000" b="1" dirty="0"/>
              <a:t>&gt;&gt; Biotechnology is central to modern product development.</a:t>
            </a:r>
            <a:endParaRPr lang="en-US" sz="2000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438842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7694A-4BC4-7D87-FAC7-52041D7DF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244" y="304801"/>
            <a:ext cx="10284156" cy="738664"/>
          </a:xfrm>
        </p:spPr>
        <p:txBody>
          <a:bodyPr/>
          <a:lstStyle/>
          <a:p>
            <a:r>
              <a:rPr lang="pt-PT" b="1" dirty="0"/>
              <a:t>– Biotechnology Product &amp; Formulation Pathway Upstream biological inputs</a:t>
            </a:r>
            <a:br>
              <a:rPr lang="pt-PT" dirty="0"/>
            </a:br>
            <a:endParaRPr lang="LID4096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D101F-09AC-4062-9F6F-874DE65BC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0712" y="1371600"/>
            <a:ext cx="11319510" cy="4308872"/>
          </a:xfrm>
        </p:spPr>
        <p:txBody>
          <a:bodyPr/>
          <a:lstStyle/>
          <a:p>
            <a:r>
              <a:rPr lang="pt-PT" sz="2000" b="1" dirty="0"/>
              <a:t>Biotechnology product development pathway:</a:t>
            </a:r>
          </a:p>
          <a:p>
            <a:br>
              <a:rPr lang="pt-PT" sz="2000" dirty="0"/>
            </a:br>
            <a:r>
              <a:rPr lang="pt-PT" sz="2000" b="1" dirty="0"/>
              <a:t>Biological Resource → Molecular Biology → Biotechnology → Bioprocessing → Formulation → End User</a:t>
            </a:r>
            <a:endParaRPr lang="pt-PT" sz="2000" dirty="0"/>
          </a:p>
          <a:p>
            <a:endParaRPr lang="pt-PT" sz="2000" b="1" dirty="0"/>
          </a:p>
          <a:p>
            <a:endParaRPr lang="pt-PT" sz="2000" dirty="0"/>
          </a:p>
          <a:p>
            <a:r>
              <a:rPr lang="pt-PT" sz="2000" dirty="0"/>
              <a:t>Formulation is a </a:t>
            </a:r>
            <a:r>
              <a:rPr lang="pt-PT" sz="2000" b="1" dirty="0"/>
              <a:t>downstream extension of biotechnology</a:t>
            </a:r>
            <a:r>
              <a:rPr lang="pt-PT" sz="2000" dirty="0"/>
              <a:t>, not a separate discipline</a:t>
            </a:r>
          </a:p>
          <a:p>
            <a:r>
              <a:rPr lang="pt-PT" sz="2000" dirty="0"/>
              <a:t>Failures at any stage affect:  Consideration of end-to-end consideration.</a:t>
            </a:r>
          </a:p>
          <a:p>
            <a:pPr lvl="1"/>
            <a:r>
              <a:rPr lang="pt-PT" sz="2000" dirty="0">
                <a:solidFill>
                  <a:srgbClr val="FF0000"/>
                </a:solidFill>
              </a:rPr>
              <a:t>Product design</a:t>
            </a:r>
          </a:p>
          <a:p>
            <a:pPr lvl="1"/>
            <a:r>
              <a:rPr lang="pt-PT" sz="2000" dirty="0">
                <a:solidFill>
                  <a:srgbClr val="FF0000"/>
                </a:solidFill>
              </a:rPr>
              <a:t>Product formulation</a:t>
            </a:r>
          </a:p>
          <a:p>
            <a:pPr lvl="1"/>
            <a:r>
              <a:rPr lang="pt-PT" sz="2000" dirty="0">
                <a:solidFill>
                  <a:srgbClr val="FF0000"/>
                </a:solidFill>
              </a:rPr>
              <a:t>Product quality</a:t>
            </a:r>
          </a:p>
          <a:p>
            <a:pPr lvl="1"/>
            <a:r>
              <a:rPr lang="pt-PT" sz="2000" dirty="0">
                <a:solidFill>
                  <a:srgbClr val="FF0000"/>
                </a:solidFill>
              </a:rPr>
              <a:t>Stability</a:t>
            </a:r>
          </a:p>
          <a:p>
            <a:pPr lvl="1"/>
            <a:r>
              <a:rPr lang="pt-PT" sz="2000" dirty="0">
                <a:solidFill>
                  <a:srgbClr val="FF0000"/>
                </a:solidFill>
              </a:rPr>
              <a:t>Cost</a:t>
            </a:r>
          </a:p>
          <a:p>
            <a:pPr lvl="1"/>
            <a:r>
              <a:rPr lang="pt-PT" sz="2000" dirty="0">
                <a:solidFill>
                  <a:srgbClr val="FF0000"/>
                </a:solidFill>
              </a:rPr>
              <a:t>Access</a:t>
            </a:r>
          </a:p>
          <a:p>
            <a:endParaRPr lang="LID4096" sz="2000" dirty="0"/>
          </a:p>
        </p:txBody>
      </p:sp>
    </p:spTree>
    <p:extLst>
      <p:ext uri="{BB962C8B-B14F-4D97-AF65-F5344CB8AC3E}">
        <p14:creationId xmlns:p14="http://schemas.microsoft.com/office/powerpoint/2010/main" val="2065506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06640" y="920496"/>
            <a:ext cx="3765042" cy="210388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960119" y="1014983"/>
            <a:ext cx="5221605" cy="2505710"/>
            <a:chOff x="960119" y="1014983"/>
            <a:chExt cx="5221605" cy="250571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0119" y="1014983"/>
              <a:ext cx="5221224" cy="25054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8239" y="1213103"/>
              <a:ext cx="4639056" cy="192328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916173" y="1702054"/>
            <a:ext cx="233045" cy="146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00" spc="-20" dirty="0">
                <a:solidFill>
                  <a:srgbClr val="5E33FC"/>
                </a:solidFill>
                <a:latin typeface="Calibri"/>
                <a:cs typeface="Calibri"/>
              </a:rPr>
              <a:t>2003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84631" y="170675"/>
            <a:ext cx="11713845" cy="6694170"/>
            <a:chOff x="484631" y="170675"/>
            <a:chExt cx="11713845" cy="669417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631" y="170675"/>
              <a:ext cx="6806946" cy="88164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696455" y="6068568"/>
              <a:ext cx="5495925" cy="789940"/>
            </a:xfrm>
            <a:custGeom>
              <a:avLst/>
              <a:gdLst/>
              <a:ahLst/>
              <a:cxnLst/>
              <a:rect l="l" t="t" r="r" b="b"/>
              <a:pathLst>
                <a:path w="5495925" h="789940">
                  <a:moveTo>
                    <a:pt x="0" y="394715"/>
                  </a:moveTo>
                  <a:lnTo>
                    <a:pt x="16697" y="350989"/>
                  </a:lnTo>
                  <a:lnTo>
                    <a:pt x="50460" y="319093"/>
                  </a:lnTo>
                  <a:lnTo>
                    <a:pt x="82669" y="298317"/>
                  </a:lnTo>
                  <a:lnTo>
                    <a:pt x="122381" y="277968"/>
                  </a:lnTo>
                  <a:lnTo>
                    <a:pt x="169375" y="258077"/>
                  </a:lnTo>
                  <a:lnTo>
                    <a:pt x="223430" y="238677"/>
                  </a:lnTo>
                  <a:lnTo>
                    <a:pt x="284325" y="219799"/>
                  </a:lnTo>
                  <a:lnTo>
                    <a:pt x="351840" y="201474"/>
                  </a:lnTo>
                  <a:lnTo>
                    <a:pt x="425755" y="183735"/>
                  </a:lnTo>
                  <a:lnTo>
                    <a:pt x="465042" y="175095"/>
                  </a:lnTo>
                  <a:lnTo>
                    <a:pt x="505847" y="166613"/>
                  </a:lnTo>
                  <a:lnTo>
                    <a:pt x="548141" y="158293"/>
                  </a:lnTo>
                  <a:lnTo>
                    <a:pt x="591897" y="150139"/>
                  </a:lnTo>
                  <a:lnTo>
                    <a:pt x="637087" y="142156"/>
                  </a:lnTo>
                  <a:lnTo>
                    <a:pt x="683684" y="134346"/>
                  </a:lnTo>
                  <a:lnTo>
                    <a:pt x="731659" y="126714"/>
                  </a:lnTo>
                  <a:lnTo>
                    <a:pt x="780986" y="119265"/>
                  </a:lnTo>
                  <a:lnTo>
                    <a:pt x="831637" y="112001"/>
                  </a:lnTo>
                  <a:lnTo>
                    <a:pt x="883584" y="104927"/>
                  </a:lnTo>
                  <a:lnTo>
                    <a:pt x="936800" y="98047"/>
                  </a:lnTo>
                  <a:lnTo>
                    <a:pt x="991257" y="91364"/>
                  </a:lnTo>
                  <a:lnTo>
                    <a:pt x="1046927" y="84883"/>
                  </a:lnTo>
                  <a:lnTo>
                    <a:pt x="1103783" y="78608"/>
                  </a:lnTo>
                  <a:lnTo>
                    <a:pt x="1161797" y="72543"/>
                  </a:lnTo>
                  <a:lnTo>
                    <a:pt x="1220942" y="66691"/>
                  </a:lnTo>
                  <a:lnTo>
                    <a:pt x="1281190" y="61057"/>
                  </a:lnTo>
                  <a:lnTo>
                    <a:pt x="1342514" y="55644"/>
                  </a:lnTo>
                  <a:lnTo>
                    <a:pt x="1404885" y="50457"/>
                  </a:lnTo>
                  <a:lnTo>
                    <a:pt x="1468277" y="45499"/>
                  </a:lnTo>
                  <a:lnTo>
                    <a:pt x="1532662" y="40775"/>
                  </a:lnTo>
                  <a:lnTo>
                    <a:pt x="1598011" y="36287"/>
                  </a:lnTo>
                  <a:lnTo>
                    <a:pt x="1664298" y="32042"/>
                  </a:lnTo>
                  <a:lnTo>
                    <a:pt x="1731495" y="28041"/>
                  </a:lnTo>
                  <a:lnTo>
                    <a:pt x="1799574" y="24290"/>
                  </a:lnTo>
                  <a:lnTo>
                    <a:pt x="1868509" y="20791"/>
                  </a:lnTo>
                  <a:lnTo>
                    <a:pt x="1938270" y="17550"/>
                  </a:lnTo>
                  <a:lnTo>
                    <a:pt x="2008831" y="14570"/>
                  </a:lnTo>
                  <a:lnTo>
                    <a:pt x="2080163" y="11855"/>
                  </a:lnTo>
                  <a:lnTo>
                    <a:pt x="2152240" y="9409"/>
                  </a:lnTo>
                  <a:lnTo>
                    <a:pt x="2225034" y="7236"/>
                  </a:lnTo>
                  <a:lnTo>
                    <a:pt x="2298517" y="5340"/>
                  </a:lnTo>
                  <a:lnTo>
                    <a:pt x="2372662" y="3725"/>
                  </a:lnTo>
                  <a:lnTo>
                    <a:pt x="2447441" y="2394"/>
                  </a:lnTo>
                  <a:lnTo>
                    <a:pt x="2522826" y="1352"/>
                  </a:lnTo>
                  <a:lnTo>
                    <a:pt x="2598790" y="603"/>
                  </a:lnTo>
                  <a:lnTo>
                    <a:pt x="2675305" y="151"/>
                  </a:lnTo>
                  <a:lnTo>
                    <a:pt x="2752344" y="0"/>
                  </a:lnTo>
                  <a:lnTo>
                    <a:pt x="2829382" y="151"/>
                  </a:lnTo>
                  <a:lnTo>
                    <a:pt x="2905897" y="603"/>
                  </a:lnTo>
                  <a:lnTo>
                    <a:pt x="2981861" y="1352"/>
                  </a:lnTo>
                  <a:lnTo>
                    <a:pt x="3057246" y="2394"/>
                  </a:lnTo>
                  <a:lnTo>
                    <a:pt x="3132025" y="3725"/>
                  </a:lnTo>
                  <a:lnTo>
                    <a:pt x="3206170" y="5340"/>
                  </a:lnTo>
                  <a:lnTo>
                    <a:pt x="3279653" y="7236"/>
                  </a:lnTo>
                  <a:lnTo>
                    <a:pt x="3352447" y="9409"/>
                  </a:lnTo>
                  <a:lnTo>
                    <a:pt x="3424524" y="11855"/>
                  </a:lnTo>
                  <a:lnTo>
                    <a:pt x="3495856" y="14570"/>
                  </a:lnTo>
                  <a:lnTo>
                    <a:pt x="3566417" y="17550"/>
                  </a:lnTo>
                  <a:lnTo>
                    <a:pt x="3636178" y="20791"/>
                  </a:lnTo>
                  <a:lnTo>
                    <a:pt x="3705113" y="24290"/>
                  </a:lnTo>
                  <a:lnTo>
                    <a:pt x="3773192" y="28041"/>
                  </a:lnTo>
                  <a:lnTo>
                    <a:pt x="3840389" y="32042"/>
                  </a:lnTo>
                  <a:lnTo>
                    <a:pt x="3906676" y="36287"/>
                  </a:lnTo>
                  <a:lnTo>
                    <a:pt x="3972025" y="40775"/>
                  </a:lnTo>
                  <a:lnTo>
                    <a:pt x="4036410" y="45499"/>
                  </a:lnTo>
                  <a:lnTo>
                    <a:pt x="4099802" y="50457"/>
                  </a:lnTo>
                  <a:lnTo>
                    <a:pt x="4162173" y="55644"/>
                  </a:lnTo>
                  <a:lnTo>
                    <a:pt x="4223497" y="61057"/>
                  </a:lnTo>
                  <a:lnTo>
                    <a:pt x="4283745" y="66691"/>
                  </a:lnTo>
                  <a:lnTo>
                    <a:pt x="4342890" y="72543"/>
                  </a:lnTo>
                  <a:lnTo>
                    <a:pt x="4400904" y="78608"/>
                  </a:lnTo>
                  <a:lnTo>
                    <a:pt x="4457760" y="84883"/>
                  </a:lnTo>
                  <a:lnTo>
                    <a:pt x="4513430" y="91364"/>
                  </a:lnTo>
                  <a:lnTo>
                    <a:pt x="4567887" y="98047"/>
                  </a:lnTo>
                  <a:lnTo>
                    <a:pt x="4621103" y="104927"/>
                  </a:lnTo>
                  <a:lnTo>
                    <a:pt x="4673050" y="112001"/>
                  </a:lnTo>
                  <a:lnTo>
                    <a:pt x="4723701" y="119265"/>
                  </a:lnTo>
                  <a:lnTo>
                    <a:pt x="4773028" y="126714"/>
                  </a:lnTo>
                  <a:lnTo>
                    <a:pt x="4821003" y="134346"/>
                  </a:lnTo>
                  <a:lnTo>
                    <a:pt x="4867600" y="142156"/>
                  </a:lnTo>
                  <a:lnTo>
                    <a:pt x="4912790" y="150139"/>
                  </a:lnTo>
                  <a:lnTo>
                    <a:pt x="4956546" y="158293"/>
                  </a:lnTo>
                  <a:lnTo>
                    <a:pt x="4998840" y="166613"/>
                  </a:lnTo>
                  <a:lnTo>
                    <a:pt x="5039645" y="175095"/>
                  </a:lnTo>
                  <a:lnTo>
                    <a:pt x="5078932" y="183735"/>
                  </a:lnTo>
                  <a:lnTo>
                    <a:pt x="5116676" y="192530"/>
                  </a:lnTo>
                  <a:lnTo>
                    <a:pt x="5187418" y="210566"/>
                  </a:lnTo>
                  <a:lnTo>
                    <a:pt x="5251651" y="229171"/>
                  </a:lnTo>
                  <a:lnTo>
                    <a:pt x="5309153" y="248314"/>
                  </a:lnTo>
                  <a:lnTo>
                    <a:pt x="5359705" y="267963"/>
                  </a:lnTo>
                  <a:lnTo>
                    <a:pt x="5403086" y="288087"/>
                  </a:lnTo>
                  <a:lnTo>
                    <a:pt x="5439074" y="308654"/>
                  </a:lnTo>
                  <a:lnTo>
                    <a:pt x="5478712" y="340265"/>
                  </a:lnTo>
                  <a:lnTo>
                    <a:pt x="5495254" y="361800"/>
                  </a:lnTo>
                  <a:lnTo>
                    <a:pt x="5495544" y="362405"/>
                  </a:lnTo>
                </a:path>
                <a:path w="5495925" h="789940">
                  <a:moveTo>
                    <a:pt x="5495544" y="427026"/>
                  </a:moveTo>
                  <a:lnTo>
                    <a:pt x="5467449" y="459800"/>
                  </a:lnTo>
                  <a:lnTo>
                    <a:pt x="5422018" y="491114"/>
                  </a:lnTo>
                  <a:lnTo>
                    <a:pt x="5382306" y="511463"/>
                  </a:lnTo>
                  <a:lnTo>
                    <a:pt x="5335312" y="531354"/>
                  </a:lnTo>
                  <a:lnTo>
                    <a:pt x="5281257" y="550754"/>
                  </a:lnTo>
                  <a:lnTo>
                    <a:pt x="5220362" y="569632"/>
                  </a:lnTo>
                  <a:lnTo>
                    <a:pt x="5152847" y="587956"/>
                  </a:lnTo>
                  <a:lnTo>
                    <a:pt x="5078932" y="605695"/>
                  </a:lnTo>
                  <a:lnTo>
                    <a:pt x="5039645" y="614336"/>
                  </a:lnTo>
                  <a:lnTo>
                    <a:pt x="4998840" y="622818"/>
                  </a:lnTo>
                  <a:lnTo>
                    <a:pt x="4956546" y="631138"/>
                  </a:lnTo>
                  <a:lnTo>
                    <a:pt x="4912790" y="639291"/>
                  </a:lnTo>
                  <a:lnTo>
                    <a:pt x="4867600" y="647275"/>
                  </a:lnTo>
                  <a:lnTo>
                    <a:pt x="4821003" y="655085"/>
                  </a:lnTo>
                  <a:lnTo>
                    <a:pt x="4773028" y="662716"/>
                  </a:lnTo>
                  <a:lnTo>
                    <a:pt x="4723701" y="670166"/>
                  </a:lnTo>
                  <a:lnTo>
                    <a:pt x="4673050" y="677430"/>
                  </a:lnTo>
                  <a:lnTo>
                    <a:pt x="4621103" y="684504"/>
                  </a:lnTo>
                  <a:lnTo>
                    <a:pt x="4567887" y="691384"/>
                  </a:lnTo>
                  <a:lnTo>
                    <a:pt x="4513430" y="698066"/>
                  </a:lnTo>
                  <a:lnTo>
                    <a:pt x="4457760" y="704547"/>
                  </a:lnTo>
                  <a:lnTo>
                    <a:pt x="4400904" y="710822"/>
                  </a:lnTo>
                  <a:lnTo>
                    <a:pt x="4342890" y="716888"/>
                  </a:lnTo>
                  <a:lnTo>
                    <a:pt x="4283745" y="722739"/>
                  </a:lnTo>
                  <a:lnTo>
                    <a:pt x="4223497" y="728374"/>
                  </a:lnTo>
                  <a:lnTo>
                    <a:pt x="4162173" y="733786"/>
                  </a:lnTo>
                  <a:lnTo>
                    <a:pt x="4099802" y="738974"/>
                  </a:lnTo>
                  <a:lnTo>
                    <a:pt x="4036410" y="743931"/>
                  </a:lnTo>
                  <a:lnTo>
                    <a:pt x="3972025" y="748656"/>
                  </a:lnTo>
                  <a:lnTo>
                    <a:pt x="3906676" y="753143"/>
                  </a:lnTo>
                  <a:lnTo>
                    <a:pt x="3840389" y="757389"/>
                  </a:lnTo>
                  <a:lnTo>
                    <a:pt x="3773192" y="761389"/>
                  </a:lnTo>
                  <a:lnTo>
                    <a:pt x="3705113" y="765141"/>
                  </a:lnTo>
                  <a:lnTo>
                    <a:pt x="3636178" y="768639"/>
                  </a:lnTo>
                  <a:lnTo>
                    <a:pt x="3566417" y="771880"/>
                  </a:lnTo>
                  <a:lnTo>
                    <a:pt x="3495856" y="774860"/>
                  </a:lnTo>
                  <a:lnTo>
                    <a:pt x="3424524" y="777575"/>
                  </a:lnTo>
                  <a:lnTo>
                    <a:pt x="3352447" y="780021"/>
                  </a:lnTo>
                  <a:lnTo>
                    <a:pt x="3279653" y="782194"/>
                  </a:lnTo>
                  <a:lnTo>
                    <a:pt x="3206170" y="784090"/>
                  </a:lnTo>
                  <a:lnTo>
                    <a:pt x="3132025" y="785706"/>
                  </a:lnTo>
                  <a:lnTo>
                    <a:pt x="3057246" y="787036"/>
                  </a:lnTo>
                  <a:lnTo>
                    <a:pt x="2981861" y="788078"/>
                  </a:lnTo>
                  <a:lnTo>
                    <a:pt x="2905897" y="788827"/>
                  </a:lnTo>
                  <a:lnTo>
                    <a:pt x="2829382" y="789279"/>
                  </a:lnTo>
                  <a:lnTo>
                    <a:pt x="2753131" y="789429"/>
                  </a:lnTo>
                </a:path>
                <a:path w="5495925" h="789940">
                  <a:moveTo>
                    <a:pt x="2751556" y="789429"/>
                  </a:moveTo>
                  <a:lnTo>
                    <a:pt x="2675305" y="789279"/>
                  </a:lnTo>
                  <a:lnTo>
                    <a:pt x="2598790" y="788827"/>
                  </a:lnTo>
                  <a:lnTo>
                    <a:pt x="2522826" y="788078"/>
                  </a:lnTo>
                  <a:lnTo>
                    <a:pt x="2447441" y="787036"/>
                  </a:lnTo>
                  <a:lnTo>
                    <a:pt x="2372662" y="785706"/>
                  </a:lnTo>
                  <a:lnTo>
                    <a:pt x="2298517" y="784090"/>
                  </a:lnTo>
                  <a:lnTo>
                    <a:pt x="2225034" y="782194"/>
                  </a:lnTo>
                  <a:lnTo>
                    <a:pt x="2152240" y="780021"/>
                  </a:lnTo>
                  <a:lnTo>
                    <a:pt x="2080163" y="777575"/>
                  </a:lnTo>
                  <a:lnTo>
                    <a:pt x="2008831" y="774860"/>
                  </a:lnTo>
                  <a:lnTo>
                    <a:pt x="1938270" y="771880"/>
                  </a:lnTo>
                  <a:lnTo>
                    <a:pt x="1868509" y="768639"/>
                  </a:lnTo>
                  <a:lnTo>
                    <a:pt x="1799574" y="765141"/>
                  </a:lnTo>
                  <a:lnTo>
                    <a:pt x="1731495" y="761389"/>
                  </a:lnTo>
                  <a:lnTo>
                    <a:pt x="1664298" y="757389"/>
                  </a:lnTo>
                  <a:lnTo>
                    <a:pt x="1598011" y="753143"/>
                  </a:lnTo>
                  <a:lnTo>
                    <a:pt x="1532662" y="748656"/>
                  </a:lnTo>
                  <a:lnTo>
                    <a:pt x="1468277" y="743931"/>
                  </a:lnTo>
                  <a:lnTo>
                    <a:pt x="1404885" y="738974"/>
                  </a:lnTo>
                  <a:lnTo>
                    <a:pt x="1342514" y="733786"/>
                  </a:lnTo>
                  <a:lnTo>
                    <a:pt x="1281190" y="728374"/>
                  </a:lnTo>
                  <a:lnTo>
                    <a:pt x="1220942" y="722739"/>
                  </a:lnTo>
                  <a:lnTo>
                    <a:pt x="1161797" y="716888"/>
                  </a:lnTo>
                  <a:lnTo>
                    <a:pt x="1103783" y="710822"/>
                  </a:lnTo>
                  <a:lnTo>
                    <a:pt x="1046927" y="704547"/>
                  </a:lnTo>
                  <a:lnTo>
                    <a:pt x="991257" y="698066"/>
                  </a:lnTo>
                  <a:lnTo>
                    <a:pt x="936800" y="691384"/>
                  </a:lnTo>
                  <a:lnTo>
                    <a:pt x="883584" y="684504"/>
                  </a:lnTo>
                  <a:lnTo>
                    <a:pt x="831637" y="677430"/>
                  </a:lnTo>
                  <a:lnTo>
                    <a:pt x="780986" y="670166"/>
                  </a:lnTo>
                  <a:lnTo>
                    <a:pt x="731659" y="662716"/>
                  </a:lnTo>
                  <a:lnTo>
                    <a:pt x="683684" y="655085"/>
                  </a:lnTo>
                  <a:lnTo>
                    <a:pt x="637087" y="647275"/>
                  </a:lnTo>
                  <a:lnTo>
                    <a:pt x="591897" y="639291"/>
                  </a:lnTo>
                  <a:lnTo>
                    <a:pt x="548141" y="631138"/>
                  </a:lnTo>
                  <a:lnTo>
                    <a:pt x="505847" y="622818"/>
                  </a:lnTo>
                  <a:lnTo>
                    <a:pt x="465042" y="614336"/>
                  </a:lnTo>
                  <a:lnTo>
                    <a:pt x="425755" y="605695"/>
                  </a:lnTo>
                  <a:lnTo>
                    <a:pt x="388011" y="596901"/>
                  </a:lnTo>
                  <a:lnTo>
                    <a:pt x="317269" y="578865"/>
                  </a:lnTo>
                  <a:lnTo>
                    <a:pt x="253036" y="560260"/>
                  </a:lnTo>
                  <a:lnTo>
                    <a:pt x="195534" y="541117"/>
                  </a:lnTo>
                  <a:lnTo>
                    <a:pt x="144982" y="521468"/>
                  </a:lnTo>
                  <a:lnTo>
                    <a:pt x="101601" y="501344"/>
                  </a:lnTo>
                  <a:lnTo>
                    <a:pt x="65613" y="480777"/>
                  </a:lnTo>
                  <a:lnTo>
                    <a:pt x="25975" y="449166"/>
                  </a:lnTo>
                  <a:lnTo>
                    <a:pt x="4211" y="416737"/>
                  </a:lnTo>
                  <a:lnTo>
                    <a:pt x="1057" y="405764"/>
                  </a:lnTo>
                  <a:lnTo>
                    <a:pt x="0" y="394715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671054" y="6072327"/>
            <a:ext cx="3559175" cy="758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No.</a:t>
            </a:r>
            <a:r>
              <a:rPr sz="1600" spc="-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1:</a:t>
            </a:r>
            <a:r>
              <a:rPr sz="1600" spc="-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We</a:t>
            </a:r>
            <a:r>
              <a:rPr sz="1600" spc="-6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should</a:t>
            </a:r>
            <a:r>
              <a:rPr sz="1600" spc="-1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385622"/>
                </a:solidFill>
                <a:latin typeface="Calibri"/>
                <a:cs typeface="Calibri"/>
              </a:rPr>
              <a:t>make</a:t>
            </a:r>
            <a:r>
              <a:rPr sz="1600" spc="-6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science</a:t>
            </a:r>
            <a:r>
              <a:rPr sz="1600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or</a:t>
            </a:r>
            <a:r>
              <a:rPr sz="1600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385622"/>
                </a:solidFill>
                <a:latin typeface="Calibri"/>
                <a:cs typeface="Calibri"/>
              </a:rPr>
              <a:t>research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the</a:t>
            </a:r>
            <a:r>
              <a:rPr sz="1600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source</a:t>
            </a:r>
            <a:r>
              <a:rPr sz="1600" spc="-2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of</a:t>
            </a:r>
            <a:r>
              <a:rPr sz="1600" spc="-2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new</a:t>
            </a:r>
            <a:r>
              <a:rPr sz="1600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knowledge</a:t>
            </a:r>
            <a:r>
              <a:rPr sz="1600" spc="-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385622"/>
                </a:solidFill>
                <a:latin typeface="Calibri"/>
                <a:cs typeface="Calibri"/>
              </a:rPr>
              <a:t>and</a:t>
            </a:r>
            <a:r>
              <a:rPr sz="1600" spc="-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385622"/>
                </a:solidFill>
                <a:latin typeface="Calibri"/>
                <a:cs typeface="Calibri"/>
              </a:rPr>
              <a:t>good </a:t>
            </a:r>
            <a:r>
              <a:rPr sz="1600" spc="-10" dirty="0">
                <a:solidFill>
                  <a:srgbClr val="385622"/>
                </a:solidFill>
                <a:latin typeface="Calibri"/>
                <a:cs typeface="Calibri"/>
              </a:rPr>
              <a:t>business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21537" y="3221482"/>
            <a:ext cx="5813425" cy="3237865"/>
            <a:chOff x="621537" y="3221482"/>
            <a:chExt cx="5813425" cy="3237865"/>
          </a:xfrm>
        </p:grpSpPr>
        <p:sp>
          <p:nvSpPr>
            <p:cNvPr id="12" name="object 12"/>
            <p:cNvSpPr/>
            <p:nvPr/>
          </p:nvSpPr>
          <p:spPr>
            <a:xfrm>
              <a:off x="627887" y="3227832"/>
              <a:ext cx="5800725" cy="3225165"/>
            </a:xfrm>
            <a:custGeom>
              <a:avLst/>
              <a:gdLst/>
              <a:ahLst/>
              <a:cxnLst/>
              <a:rect l="l" t="t" r="r" b="b"/>
              <a:pathLst>
                <a:path w="5800725" h="3225165">
                  <a:moveTo>
                    <a:pt x="5262880" y="0"/>
                  </a:moveTo>
                  <a:lnTo>
                    <a:pt x="537476" y="0"/>
                  </a:lnTo>
                  <a:lnTo>
                    <a:pt x="488555" y="2196"/>
                  </a:lnTo>
                  <a:lnTo>
                    <a:pt x="440865" y="8660"/>
                  </a:lnTo>
                  <a:lnTo>
                    <a:pt x="394595" y="19201"/>
                  </a:lnTo>
                  <a:lnTo>
                    <a:pt x="349934" y="33629"/>
                  </a:lnTo>
                  <a:lnTo>
                    <a:pt x="307074" y="51754"/>
                  </a:lnTo>
                  <a:lnTo>
                    <a:pt x="266203" y="73387"/>
                  </a:lnTo>
                  <a:lnTo>
                    <a:pt x="227511" y="98337"/>
                  </a:lnTo>
                  <a:lnTo>
                    <a:pt x="191188" y="126416"/>
                  </a:lnTo>
                  <a:lnTo>
                    <a:pt x="157424" y="157432"/>
                  </a:lnTo>
                  <a:lnTo>
                    <a:pt x="126408" y="191196"/>
                  </a:lnTo>
                  <a:lnTo>
                    <a:pt x="98331" y="227519"/>
                  </a:lnTo>
                  <a:lnTo>
                    <a:pt x="73382" y="266210"/>
                  </a:lnTo>
                  <a:lnTo>
                    <a:pt x="51750" y="307080"/>
                  </a:lnTo>
                  <a:lnTo>
                    <a:pt x="33626" y="349939"/>
                  </a:lnTo>
                  <a:lnTo>
                    <a:pt x="19199" y="394596"/>
                  </a:lnTo>
                  <a:lnTo>
                    <a:pt x="8659" y="440863"/>
                  </a:lnTo>
                  <a:lnTo>
                    <a:pt x="2196" y="488548"/>
                  </a:lnTo>
                  <a:lnTo>
                    <a:pt x="0" y="537463"/>
                  </a:lnTo>
                  <a:lnTo>
                    <a:pt x="0" y="2687307"/>
                  </a:lnTo>
                  <a:lnTo>
                    <a:pt x="2196" y="2736228"/>
                  </a:lnTo>
                  <a:lnTo>
                    <a:pt x="8659" y="2783918"/>
                  </a:lnTo>
                  <a:lnTo>
                    <a:pt x="19199" y="2830188"/>
                  </a:lnTo>
                  <a:lnTo>
                    <a:pt x="33626" y="2874849"/>
                  </a:lnTo>
                  <a:lnTo>
                    <a:pt x="51750" y="2917709"/>
                  </a:lnTo>
                  <a:lnTo>
                    <a:pt x="73382" y="2958580"/>
                  </a:lnTo>
                  <a:lnTo>
                    <a:pt x="98331" y="2997272"/>
                  </a:lnTo>
                  <a:lnTo>
                    <a:pt x="126408" y="3033595"/>
                  </a:lnTo>
                  <a:lnTo>
                    <a:pt x="157424" y="3067359"/>
                  </a:lnTo>
                  <a:lnTo>
                    <a:pt x="191188" y="3098375"/>
                  </a:lnTo>
                  <a:lnTo>
                    <a:pt x="227511" y="3126452"/>
                  </a:lnTo>
                  <a:lnTo>
                    <a:pt x="266203" y="3151401"/>
                  </a:lnTo>
                  <a:lnTo>
                    <a:pt x="307074" y="3173033"/>
                  </a:lnTo>
                  <a:lnTo>
                    <a:pt x="349934" y="3191157"/>
                  </a:lnTo>
                  <a:lnTo>
                    <a:pt x="394595" y="3205584"/>
                  </a:lnTo>
                  <a:lnTo>
                    <a:pt x="440865" y="3216124"/>
                  </a:lnTo>
                  <a:lnTo>
                    <a:pt x="488555" y="3222587"/>
                  </a:lnTo>
                  <a:lnTo>
                    <a:pt x="537476" y="3224783"/>
                  </a:lnTo>
                  <a:lnTo>
                    <a:pt x="5262880" y="3224783"/>
                  </a:lnTo>
                  <a:lnTo>
                    <a:pt x="5311795" y="3222587"/>
                  </a:lnTo>
                  <a:lnTo>
                    <a:pt x="5359480" y="3216124"/>
                  </a:lnTo>
                  <a:lnTo>
                    <a:pt x="5405747" y="3205584"/>
                  </a:lnTo>
                  <a:lnTo>
                    <a:pt x="5450404" y="3191157"/>
                  </a:lnTo>
                  <a:lnTo>
                    <a:pt x="5493263" y="3173033"/>
                  </a:lnTo>
                  <a:lnTo>
                    <a:pt x="5534133" y="3151401"/>
                  </a:lnTo>
                  <a:lnTo>
                    <a:pt x="5572824" y="3126452"/>
                  </a:lnTo>
                  <a:lnTo>
                    <a:pt x="5609147" y="3098375"/>
                  </a:lnTo>
                  <a:lnTo>
                    <a:pt x="5642911" y="3067359"/>
                  </a:lnTo>
                  <a:lnTo>
                    <a:pt x="5673927" y="3033595"/>
                  </a:lnTo>
                  <a:lnTo>
                    <a:pt x="5702006" y="2997272"/>
                  </a:lnTo>
                  <a:lnTo>
                    <a:pt x="5726956" y="2958580"/>
                  </a:lnTo>
                  <a:lnTo>
                    <a:pt x="5748589" y="2917709"/>
                  </a:lnTo>
                  <a:lnTo>
                    <a:pt x="5766714" y="2874849"/>
                  </a:lnTo>
                  <a:lnTo>
                    <a:pt x="5781142" y="2830188"/>
                  </a:lnTo>
                  <a:lnTo>
                    <a:pt x="5791683" y="2783918"/>
                  </a:lnTo>
                  <a:lnTo>
                    <a:pt x="5798147" y="2736228"/>
                  </a:lnTo>
                  <a:lnTo>
                    <a:pt x="5800344" y="2687307"/>
                  </a:lnTo>
                  <a:lnTo>
                    <a:pt x="5800344" y="537463"/>
                  </a:lnTo>
                  <a:lnTo>
                    <a:pt x="5798147" y="488548"/>
                  </a:lnTo>
                  <a:lnTo>
                    <a:pt x="5791683" y="440863"/>
                  </a:lnTo>
                  <a:lnTo>
                    <a:pt x="5781142" y="394596"/>
                  </a:lnTo>
                  <a:lnTo>
                    <a:pt x="5766714" y="349939"/>
                  </a:lnTo>
                  <a:lnTo>
                    <a:pt x="5748589" y="307080"/>
                  </a:lnTo>
                  <a:lnTo>
                    <a:pt x="5726956" y="266210"/>
                  </a:lnTo>
                  <a:lnTo>
                    <a:pt x="5702006" y="227519"/>
                  </a:lnTo>
                  <a:lnTo>
                    <a:pt x="5673927" y="191196"/>
                  </a:lnTo>
                  <a:lnTo>
                    <a:pt x="5642911" y="157432"/>
                  </a:lnTo>
                  <a:lnTo>
                    <a:pt x="5609147" y="126416"/>
                  </a:lnTo>
                  <a:lnTo>
                    <a:pt x="5572824" y="98337"/>
                  </a:lnTo>
                  <a:lnTo>
                    <a:pt x="5534133" y="73387"/>
                  </a:lnTo>
                  <a:lnTo>
                    <a:pt x="5493263" y="51754"/>
                  </a:lnTo>
                  <a:lnTo>
                    <a:pt x="5450404" y="33629"/>
                  </a:lnTo>
                  <a:lnTo>
                    <a:pt x="5405747" y="19201"/>
                  </a:lnTo>
                  <a:lnTo>
                    <a:pt x="5359480" y="8660"/>
                  </a:lnTo>
                  <a:lnTo>
                    <a:pt x="5311795" y="2196"/>
                  </a:lnTo>
                  <a:lnTo>
                    <a:pt x="52628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27887" y="3227832"/>
              <a:ext cx="5800725" cy="3225165"/>
            </a:xfrm>
            <a:custGeom>
              <a:avLst/>
              <a:gdLst/>
              <a:ahLst/>
              <a:cxnLst/>
              <a:rect l="l" t="t" r="r" b="b"/>
              <a:pathLst>
                <a:path w="5800725" h="3225165">
                  <a:moveTo>
                    <a:pt x="0" y="537463"/>
                  </a:moveTo>
                  <a:lnTo>
                    <a:pt x="2196" y="488548"/>
                  </a:lnTo>
                  <a:lnTo>
                    <a:pt x="8659" y="440863"/>
                  </a:lnTo>
                  <a:lnTo>
                    <a:pt x="19199" y="394596"/>
                  </a:lnTo>
                  <a:lnTo>
                    <a:pt x="33626" y="349939"/>
                  </a:lnTo>
                  <a:lnTo>
                    <a:pt x="51750" y="307080"/>
                  </a:lnTo>
                  <a:lnTo>
                    <a:pt x="73382" y="266210"/>
                  </a:lnTo>
                  <a:lnTo>
                    <a:pt x="98331" y="227519"/>
                  </a:lnTo>
                  <a:lnTo>
                    <a:pt x="126408" y="191196"/>
                  </a:lnTo>
                  <a:lnTo>
                    <a:pt x="157424" y="157432"/>
                  </a:lnTo>
                  <a:lnTo>
                    <a:pt x="191188" y="126416"/>
                  </a:lnTo>
                  <a:lnTo>
                    <a:pt x="227511" y="98337"/>
                  </a:lnTo>
                  <a:lnTo>
                    <a:pt x="266203" y="73387"/>
                  </a:lnTo>
                  <a:lnTo>
                    <a:pt x="307074" y="51754"/>
                  </a:lnTo>
                  <a:lnTo>
                    <a:pt x="349934" y="33629"/>
                  </a:lnTo>
                  <a:lnTo>
                    <a:pt x="394595" y="19201"/>
                  </a:lnTo>
                  <a:lnTo>
                    <a:pt x="440865" y="8660"/>
                  </a:lnTo>
                  <a:lnTo>
                    <a:pt x="488555" y="2196"/>
                  </a:lnTo>
                  <a:lnTo>
                    <a:pt x="537476" y="0"/>
                  </a:lnTo>
                  <a:lnTo>
                    <a:pt x="5262880" y="0"/>
                  </a:lnTo>
                  <a:lnTo>
                    <a:pt x="5311795" y="2196"/>
                  </a:lnTo>
                  <a:lnTo>
                    <a:pt x="5359480" y="8660"/>
                  </a:lnTo>
                  <a:lnTo>
                    <a:pt x="5405747" y="19201"/>
                  </a:lnTo>
                  <a:lnTo>
                    <a:pt x="5450404" y="33629"/>
                  </a:lnTo>
                  <a:lnTo>
                    <a:pt x="5493263" y="51754"/>
                  </a:lnTo>
                  <a:lnTo>
                    <a:pt x="5534133" y="73387"/>
                  </a:lnTo>
                  <a:lnTo>
                    <a:pt x="5572824" y="98337"/>
                  </a:lnTo>
                  <a:lnTo>
                    <a:pt x="5609147" y="126416"/>
                  </a:lnTo>
                  <a:lnTo>
                    <a:pt x="5642911" y="157432"/>
                  </a:lnTo>
                  <a:lnTo>
                    <a:pt x="5673927" y="191196"/>
                  </a:lnTo>
                  <a:lnTo>
                    <a:pt x="5702006" y="227519"/>
                  </a:lnTo>
                  <a:lnTo>
                    <a:pt x="5726956" y="266210"/>
                  </a:lnTo>
                  <a:lnTo>
                    <a:pt x="5748589" y="307080"/>
                  </a:lnTo>
                  <a:lnTo>
                    <a:pt x="5766714" y="349939"/>
                  </a:lnTo>
                  <a:lnTo>
                    <a:pt x="5781142" y="394596"/>
                  </a:lnTo>
                  <a:lnTo>
                    <a:pt x="5791683" y="440863"/>
                  </a:lnTo>
                  <a:lnTo>
                    <a:pt x="5798147" y="488548"/>
                  </a:lnTo>
                  <a:lnTo>
                    <a:pt x="5800344" y="537463"/>
                  </a:lnTo>
                  <a:lnTo>
                    <a:pt x="5800344" y="2687307"/>
                  </a:lnTo>
                  <a:lnTo>
                    <a:pt x="5798147" y="2736228"/>
                  </a:lnTo>
                  <a:lnTo>
                    <a:pt x="5791683" y="2783918"/>
                  </a:lnTo>
                  <a:lnTo>
                    <a:pt x="5781142" y="2830188"/>
                  </a:lnTo>
                  <a:lnTo>
                    <a:pt x="5766714" y="2874849"/>
                  </a:lnTo>
                  <a:lnTo>
                    <a:pt x="5748589" y="2917709"/>
                  </a:lnTo>
                  <a:lnTo>
                    <a:pt x="5726956" y="2958580"/>
                  </a:lnTo>
                  <a:lnTo>
                    <a:pt x="5702006" y="2997272"/>
                  </a:lnTo>
                  <a:lnTo>
                    <a:pt x="5673927" y="3033595"/>
                  </a:lnTo>
                  <a:lnTo>
                    <a:pt x="5642911" y="3067359"/>
                  </a:lnTo>
                  <a:lnTo>
                    <a:pt x="5609147" y="3098375"/>
                  </a:lnTo>
                  <a:lnTo>
                    <a:pt x="5572824" y="3126452"/>
                  </a:lnTo>
                  <a:lnTo>
                    <a:pt x="5534133" y="3151401"/>
                  </a:lnTo>
                  <a:lnTo>
                    <a:pt x="5493263" y="3173033"/>
                  </a:lnTo>
                  <a:lnTo>
                    <a:pt x="5450404" y="3191157"/>
                  </a:lnTo>
                  <a:lnTo>
                    <a:pt x="5405747" y="3205584"/>
                  </a:lnTo>
                  <a:lnTo>
                    <a:pt x="5359480" y="3216124"/>
                  </a:lnTo>
                  <a:lnTo>
                    <a:pt x="5311795" y="3222587"/>
                  </a:lnTo>
                  <a:lnTo>
                    <a:pt x="5262880" y="3224783"/>
                  </a:lnTo>
                  <a:lnTo>
                    <a:pt x="537476" y="3224783"/>
                  </a:lnTo>
                  <a:lnTo>
                    <a:pt x="488555" y="3222587"/>
                  </a:lnTo>
                  <a:lnTo>
                    <a:pt x="440865" y="3216124"/>
                  </a:lnTo>
                  <a:lnTo>
                    <a:pt x="394595" y="3205584"/>
                  </a:lnTo>
                  <a:lnTo>
                    <a:pt x="349934" y="3191157"/>
                  </a:lnTo>
                  <a:lnTo>
                    <a:pt x="307074" y="3173033"/>
                  </a:lnTo>
                  <a:lnTo>
                    <a:pt x="266203" y="3151401"/>
                  </a:lnTo>
                  <a:lnTo>
                    <a:pt x="227511" y="3126452"/>
                  </a:lnTo>
                  <a:lnTo>
                    <a:pt x="191188" y="3098375"/>
                  </a:lnTo>
                  <a:lnTo>
                    <a:pt x="157424" y="3067359"/>
                  </a:lnTo>
                  <a:lnTo>
                    <a:pt x="126408" y="3033595"/>
                  </a:lnTo>
                  <a:lnTo>
                    <a:pt x="98331" y="2997272"/>
                  </a:lnTo>
                  <a:lnTo>
                    <a:pt x="73382" y="2958580"/>
                  </a:lnTo>
                  <a:lnTo>
                    <a:pt x="51750" y="2917709"/>
                  </a:lnTo>
                  <a:lnTo>
                    <a:pt x="33626" y="2874849"/>
                  </a:lnTo>
                  <a:lnTo>
                    <a:pt x="19199" y="2830188"/>
                  </a:lnTo>
                  <a:lnTo>
                    <a:pt x="8659" y="2783918"/>
                  </a:lnTo>
                  <a:lnTo>
                    <a:pt x="2196" y="2736228"/>
                  </a:lnTo>
                  <a:lnTo>
                    <a:pt x="0" y="2687307"/>
                  </a:lnTo>
                  <a:lnTo>
                    <a:pt x="0" y="537463"/>
                  </a:lnTo>
                  <a:close/>
                </a:path>
              </a:pathLst>
            </a:custGeom>
            <a:ln w="12191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64514" y="3426714"/>
            <a:ext cx="4951730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0"/>
              </a:spcBef>
              <a:buFont typeface="Wingdings"/>
              <a:buChar char=""/>
              <a:tabLst>
                <a:tab pos="299085" algn="l"/>
              </a:tabLst>
            </a:pPr>
            <a:r>
              <a:rPr sz="1400" spc="70" dirty="0">
                <a:latin typeface="Times New Roman"/>
                <a:cs typeface="Times New Roman"/>
              </a:rPr>
              <a:t>It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is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believed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that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in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developing</a:t>
            </a:r>
            <a:r>
              <a:rPr sz="1400" spc="8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world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pure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research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leads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to </a:t>
            </a:r>
            <a:r>
              <a:rPr sz="1400" dirty="0">
                <a:latin typeface="Times New Roman"/>
                <a:cs typeface="Times New Roman"/>
              </a:rPr>
              <a:t>technological</a:t>
            </a:r>
            <a:r>
              <a:rPr sz="1400" spc="1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development</a:t>
            </a:r>
            <a:r>
              <a:rPr sz="1400" spc="8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then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to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products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that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open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new </a:t>
            </a:r>
            <a:r>
              <a:rPr sz="1400" dirty="0">
                <a:latin typeface="Times New Roman"/>
                <a:cs typeface="Times New Roman"/>
              </a:rPr>
              <a:t>markets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or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conquer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existing</a:t>
            </a:r>
            <a:r>
              <a:rPr sz="1400" spc="1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ones.</a:t>
            </a:r>
            <a:r>
              <a:rPr sz="1400" spc="5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These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phases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are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somehow </a:t>
            </a:r>
            <a:r>
              <a:rPr sz="1400" dirty="0">
                <a:latin typeface="Times New Roman"/>
                <a:cs typeface="Times New Roman"/>
              </a:rPr>
              <a:t>isolated.</a:t>
            </a:r>
            <a:r>
              <a:rPr sz="1400" spc="-3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(called</a:t>
            </a:r>
            <a:r>
              <a:rPr sz="1400" spc="-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Model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A).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64514" y="4493767"/>
            <a:ext cx="5001895" cy="878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0"/>
              </a:spcBef>
              <a:buFont typeface="Wingdings"/>
              <a:buChar char=""/>
              <a:tabLst>
                <a:tab pos="299085" algn="l"/>
              </a:tabLst>
            </a:pPr>
            <a:r>
              <a:rPr sz="1400" dirty="0">
                <a:latin typeface="Times New Roman"/>
                <a:cs typeface="Times New Roman"/>
              </a:rPr>
              <a:t>This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is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naïve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"linear</a:t>
            </a:r>
            <a:r>
              <a:rPr sz="1400" spc="7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theory"</a:t>
            </a:r>
            <a:r>
              <a:rPr sz="1400" spc="8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or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"cradle-to-grave"</a:t>
            </a:r>
            <a:r>
              <a:rPr sz="1400" spc="1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approach</a:t>
            </a:r>
            <a:r>
              <a:rPr sz="1400" spc="9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to </a:t>
            </a:r>
            <a:r>
              <a:rPr sz="1400" spc="-10" dirty="0">
                <a:latin typeface="Times New Roman"/>
                <a:cs typeface="Times New Roman"/>
              </a:rPr>
              <a:t>science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development</a:t>
            </a:r>
            <a:r>
              <a:rPr sz="1400" spc="9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it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fails</a:t>
            </a:r>
            <a:r>
              <a:rPr sz="1400" spc="9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to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stress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interaction</a:t>
            </a:r>
            <a:r>
              <a:rPr sz="1400" spc="8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that </a:t>
            </a:r>
            <a:r>
              <a:rPr sz="1400" dirty="0">
                <a:latin typeface="Times New Roman"/>
                <a:cs typeface="Times New Roman"/>
              </a:rPr>
              <a:t>should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occur among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phases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of</a:t>
            </a:r>
            <a:r>
              <a:rPr sz="1400" spc="295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science,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development,</a:t>
            </a:r>
            <a:r>
              <a:rPr sz="1400" spc="5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and </a:t>
            </a:r>
            <a:r>
              <a:rPr sz="1400" spc="-10" dirty="0">
                <a:latin typeface="Times New Roman"/>
                <a:cs typeface="Times New Roman"/>
              </a:rPr>
              <a:t>production/commercialization.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64514" y="5560567"/>
            <a:ext cx="5249545" cy="665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299085" algn="l"/>
              </a:tabLst>
            </a:pPr>
            <a:r>
              <a:rPr sz="1400" dirty="0">
                <a:latin typeface="Times New Roman"/>
                <a:cs typeface="Times New Roman"/>
              </a:rPr>
              <a:t>As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one</a:t>
            </a:r>
            <a:r>
              <a:rPr sz="1400" spc="-10" dirty="0">
                <a:latin typeface="Times New Roman"/>
                <a:cs typeface="Times New Roman"/>
              </a:rPr>
              <a:t> moves</a:t>
            </a:r>
            <a:r>
              <a:rPr sz="1400" dirty="0">
                <a:latin typeface="Times New Roman"/>
                <a:cs typeface="Times New Roman"/>
              </a:rPr>
              <a:t> from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pure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research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to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technological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development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and </a:t>
            </a:r>
            <a:r>
              <a:rPr sz="1400" dirty="0">
                <a:latin typeface="Times New Roman"/>
                <a:cs typeface="Times New Roman"/>
              </a:rPr>
              <a:t>then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to</a:t>
            </a:r>
            <a:r>
              <a:rPr sz="1400" spc="5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production</a:t>
            </a:r>
            <a:r>
              <a:rPr sz="1400" spc="6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marketing,</a:t>
            </a:r>
            <a:r>
              <a:rPr sz="1400" spc="1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unanticipated</a:t>
            </a:r>
            <a:r>
              <a:rPr sz="1400" spc="9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problems</a:t>
            </a:r>
            <a:r>
              <a:rPr sz="1400" spc="8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arise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that </a:t>
            </a:r>
            <a:r>
              <a:rPr sz="1400" dirty="0">
                <a:latin typeface="Times New Roman"/>
                <a:cs typeface="Times New Roman"/>
              </a:rPr>
              <a:t>require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re-examination</a:t>
            </a:r>
            <a:r>
              <a:rPr sz="1400" spc="1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7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adaptation</a:t>
            </a:r>
            <a:r>
              <a:rPr sz="1400" spc="1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at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7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earlier</a:t>
            </a:r>
            <a:r>
              <a:rPr sz="1400" spc="6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stages.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799833" y="3130042"/>
            <a:ext cx="5081905" cy="2945130"/>
            <a:chOff x="6799833" y="3130042"/>
            <a:chExt cx="5081905" cy="2945130"/>
          </a:xfrm>
        </p:grpSpPr>
        <p:sp>
          <p:nvSpPr>
            <p:cNvPr id="18" name="object 18"/>
            <p:cNvSpPr/>
            <p:nvPr/>
          </p:nvSpPr>
          <p:spPr>
            <a:xfrm>
              <a:off x="6806183" y="3136392"/>
              <a:ext cx="5069205" cy="2932430"/>
            </a:xfrm>
            <a:custGeom>
              <a:avLst/>
              <a:gdLst/>
              <a:ahLst/>
              <a:cxnLst/>
              <a:rect l="l" t="t" r="r" b="b"/>
              <a:pathLst>
                <a:path w="5069205" h="2932429">
                  <a:moveTo>
                    <a:pt x="4580128" y="0"/>
                  </a:moveTo>
                  <a:lnTo>
                    <a:pt x="488696" y="0"/>
                  </a:lnTo>
                  <a:lnTo>
                    <a:pt x="441635" y="2237"/>
                  </a:lnTo>
                  <a:lnTo>
                    <a:pt x="395839" y="8812"/>
                  </a:lnTo>
                  <a:lnTo>
                    <a:pt x="351512" y="19521"/>
                  </a:lnTo>
                  <a:lnTo>
                    <a:pt x="308861" y="34158"/>
                  </a:lnTo>
                  <a:lnTo>
                    <a:pt x="268088" y="52519"/>
                  </a:lnTo>
                  <a:lnTo>
                    <a:pt x="229400" y="74398"/>
                  </a:lnTo>
                  <a:lnTo>
                    <a:pt x="193002" y="99590"/>
                  </a:lnTo>
                  <a:lnTo>
                    <a:pt x="159097" y="127892"/>
                  </a:lnTo>
                  <a:lnTo>
                    <a:pt x="127892" y="159097"/>
                  </a:lnTo>
                  <a:lnTo>
                    <a:pt x="99590" y="193002"/>
                  </a:lnTo>
                  <a:lnTo>
                    <a:pt x="74398" y="229400"/>
                  </a:lnTo>
                  <a:lnTo>
                    <a:pt x="52519" y="268088"/>
                  </a:lnTo>
                  <a:lnTo>
                    <a:pt x="34158" y="308861"/>
                  </a:lnTo>
                  <a:lnTo>
                    <a:pt x="19521" y="351512"/>
                  </a:lnTo>
                  <a:lnTo>
                    <a:pt x="8812" y="395839"/>
                  </a:lnTo>
                  <a:lnTo>
                    <a:pt x="2237" y="441635"/>
                  </a:lnTo>
                  <a:lnTo>
                    <a:pt x="0" y="488696"/>
                  </a:lnTo>
                  <a:lnTo>
                    <a:pt x="0" y="2443480"/>
                  </a:lnTo>
                  <a:lnTo>
                    <a:pt x="2237" y="2490544"/>
                  </a:lnTo>
                  <a:lnTo>
                    <a:pt x="8812" y="2536343"/>
                  </a:lnTo>
                  <a:lnTo>
                    <a:pt x="19521" y="2580672"/>
                  </a:lnTo>
                  <a:lnTo>
                    <a:pt x="34158" y="2623325"/>
                  </a:lnTo>
                  <a:lnTo>
                    <a:pt x="52519" y="2664098"/>
                  </a:lnTo>
                  <a:lnTo>
                    <a:pt x="74398" y="2702786"/>
                  </a:lnTo>
                  <a:lnTo>
                    <a:pt x="99590" y="2739184"/>
                  </a:lnTo>
                  <a:lnTo>
                    <a:pt x="127892" y="2773088"/>
                  </a:lnTo>
                  <a:lnTo>
                    <a:pt x="159097" y="2804292"/>
                  </a:lnTo>
                  <a:lnTo>
                    <a:pt x="193002" y="2832592"/>
                  </a:lnTo>
                  <a:lnTo>
                    <a:pt x="229400" y="2857784"/>
                  </a:lnTo>
                  <a:lnTo>
                    <a:pt x="268088" y="2879661"/>
                  </a:lnTo>
                  <a:lnTo>
                    <a:pt x="308861" y="2898020"/>
                  </a:lnTo>
                  <a:lnTo>
                    <a:pt x="351512" y="2912656"/>
                  </a:lnTo>
                  <a:lnTo>
                    <a:pt x="395839" y="2923364"/>
                  </a:lnTo>
                  <a:lnTo>
                    <a:pt x="441635" y="2929938"/>
                  </a:lnTo>
                  <a:lnTo>
                    <a:pt x="488696" y="2932176"/>
                  </a:lnTo>
                  <a:lnTo>
                    <a:pt x="4580128" y="2932176"/>
                  </a:lnTo>
                  <a:lnTo>
                    <a:pt x="4627188" y="2929938"/>
                  </a:lnTo>
                  <a:lnTo>
                    <a:pt x="4672984" y="2923364"/>
                  </a:lnTo>
                  <a:lnTo>
                    <a:pt x="4717311" y="2912656"/>
                  </a:lnTo>
                  <a:lnTo>
                    <a:pt x="4759962" y="2898020"/>
                  </a:lnTo>
                  <a:lnTo>
                    <a:pt x="4800735" y="2879661"/>
                  </a:lnTo>
                  <a:lnTo>
                    <a:pt x="4839423" y="2857784"/>
                  </a:lnTo>
                  <a:lnTo>
                    <a:pt x="4875821" y="2832592"/>
                  </a:lnTo>
                  <a:lnTo>
                    <a:pt x="4909726" y="2804292"/>
                  </a:lnTo>
                  <a:lnTo>
                    <a:pt x="4940931" y="2773088"/>
                  </a:lnTo>
                  <a:lnTo>
                    <a:pt x="4969233" y="2739184"/>
                  </a:lnTo>
                  <a:lnTo>
                    <a:pt x="4994425" y="2702786"/>
                  </a:lnTo>
                  <a:lnTo>
                    <a:pt x="5016304" y="2664098"/>
                  </a:lnTo>
                  <a:lnTo>
                    <a:pt x="5034665" y="2623325"/>
                  </a:lnTo>
                  <a:lnTo>
                    <a:pt x="5049302" y="2580672"/>
                  </a:lnTo>
                  <a:lnTo>
                    <a:pt x="5060011" y="2536343"/>
                  </a:lnTo>
                  <a:lnTo>
                    <a:pt x="5066586" y="2490544"/>
                  </a:lnTo>
                  <a:lnTo>
                    <a:pt x="5068824" y="2443480"/>
                  </a:lnTo>
                  <a:lnTo>
                    <a:pt x="5068824" y="488696"/>
                  </a:lnTo>
                  <a:lnTo>
                    <a:pt x="5066586" y="441635"/>
                  </a:lnTo>
                  <a:lnTo>
                    <a:pt x="5060011" y="395839"/>
                  </a:lnTo>
                  <a:lnTo>
                    <a:pt x="5049302" y="351512"/>
                  </a:lnTo>
                  <a:lnTo>
                    <a:pt x="5034665" y="308861"/>
                  </a:lnTo>
                  <a:lnTo>
                    <a:pt x="5016304" y="268088"/>
                  </a:lnTo>
                  <a:lnTo>
                    <a:pt x="4994425" y="229400"/>
                  </a:lnTo>
                  <a:lnTo>
                    <a:pt x="4969233" y="193002"/>
                  </a:lnTo>
                  <a:lnTo>
                    <a:pt x="4940931" y="159097"/>
                  </a:lnTo>
                  <a:lnTo>
                    <a:pt x="4909726" y="127892"/>
                  </a:lnTo>
                  <a:lnTo>
                    <a:pt x="4875821" y="99590"/>
                  </a:lnTo>
                  <a:lnTo>
                    <a:pt x="4839423" y="74398"/>
                  </a:lnTo>
                  <a:lnTo>
                    <a:pt x="4800735" y="52519"/>
                  </a:lnTo>
                  <a:lnTo>
                    <a:pt x="4759962" y="34158"/>
                  </a:lnTo>
                  <a:lnTo>
                    <a:pt x="4717311" y="19521"/>
                  </a:lnTo>
                  <a:lnTo>
                    <a:pt x="4672984" y="8812"/>
                  </a:lnTo>
                  <a:lnTo>
                    <a:pt x="4627188" y="2237"/>
                  </a:lnTo>
                  <a:lnTo>
                    <a:pt x="45801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06183" y="3136392"/>
              <a:ext cx="5069205" cy="2932430"/>
            </a:xfrm>
            <a:custGeom>
              <a:avLst/>
              <a:gdLst/>
              <a:ahLst/>
              <a:cxnLst/>
              <a:rect l="l" t="t" r="r" b="b"/>
              <a:pathLst>
                <a:path w="5069205" h="2932429">
                  <a:moveTo>
                    <a:pt x="0" y="488696"/>
                  </a:moveTo>
                  <a:lnTo>
                    <a:pt x="2237" y="441635"/>
                  </a:lnTo>
                  <a:lnTo>
                    <a:pt x="8812" y="395839"/>
                  </a:lnTo>
                  <a:lnTo>
                    <a:pt x="19521" y="351512"/>
                  </a:lnTo>
                  <a:lnTo>
                    <a:pt x="34158" y="308861"/>
                  </a:lnTo>
                  <a:lnTo>
                    <a:pt x="52519" y="268088"/>
                  </a:lnTo>
                  <a:lnTo>
                    <a:pt x="74398" y="229400"/>
                  </a:lnTo>
                  <a:lnTo>
                    <a:pt x="99590" y="193002"/>
                  </a:lnTo>
                  <a:lnTo>
                    <a:pt x="127892" y="159097"/>
                  </a:lnTo>
                  <a:lnTo>
                    <a:pt x="159097" y="127892"/>
                  </a:lnTo>
                  <a:lnTo>
                    <a:pt x="193002" y="99590"/>
                  </a:lnTo>
                  <a:lnTo>
                    <a:pt x="229400" y="74398"/>
                  </a:lnTo>
                  <a:lnTo>
                    <a:pt x="268088" y="52519"/>
                  </a:lnTo>
                  <a:lnTo>
                    <a:pt x="308861" y="34158"/>
                  </a:lnTo>
                  <a:lnTo>
                    <a:pt x="351512" y="19521"/>
                  </a:lnTo>
                  <a:lnTo>
                    <a:pt x="395839" y="8812"/>
                  </a:lnTo>
                  <a:lnTo>
                    <a:pt x="441635" y="2237"/>
                  </a:lnTo>
                  <a:lnTo>
                    <a:pt x="488696" y="0"/>
                  </a:lnTo>
                  <a:lnTo>
                    <a:pt x="4580128" y="0"/>
                  </a:lnTo>
                  <a:lnTo>
                    <a:pt x="4627188" y="2237"/>
                  </a:lnTo>
                  <a:lnTo>
                    <a:pt x="4672984" y="8812"/>
                  </a:lnTo>
                  <a:lnTo>
                    <a:pt x="4717311" y="19521"/>
                  </a:lnTo>
                  <a:lnTo>
                    <a:pt x="4759962" y="34158"/>
                  </a:lnTo>
                  <a:lnTo>
                    <a:pt x="4800735" y="52519"/>
                  </a:lnTo>
                  <a:lnTo>
                    <a:pt x="4839423" y="74398"/>
                  </a:lnTo>
                  <a:lnTo>
                    <a:pt x="4875821" y="99590"/>
                  </a:lnTo>
                  <a:lnTo>
                    <a:pt x="4909726" y="127892"/>
                  </a:lnTo>
                  <a:lnTo>
                    <a:pt x="4940931" y="159097"/>
                  </a:lnTo>
                  <a:lnTo>
                    <a:pt x="4969233" y="193002"/>
                  </a:lnTo>
                  <a:lnTo>
                    <a:pt x="4994425" y="229400"/>
                  </a:lnTo>
                  <a:lnTo>
                    <a:pt x="5016304" y="268088"/>
                  </a:lnTo>
                  <a:lnTo>
                    <a:pt x="5034665" y="308861"/>
                  </a:lnTo>
                  <a:lnTo>
                    <a:pt x="5049302" y="351512"/>
                  </a:lnTo>
                  <a:lnTo>
                    <a:pt x="5060011" y="395839"/>
                  </a:lnTo>
                  <a:lnTo>
                    <a:pt x="5066586" y="441635"/>
                  </a:lnTo>
                  <a:lnTo>
                    <a:pt x="5068824" y="488696"/>
                  </a:lnTo>
                  <a:lnTo>
                    <a:pt x="5068824" y="2443480"/>
                  </a:lnTo>
                  <a:lnTo>
                    <a:pt x="5066586" y="2490544"/>
                  </a:lnTo>
                  <a:lnTo>
                    <a:pt x="5060011" y="2536343"/>
                  </a:lnTo>
                  <a:lnTo>
                    <a:pt x="5049302" y="2580672"/>
                  </a:lnTo>
                  <a:lnTo>
                    <a:pt x="5034665" y="2623325"/>
                  </a:lnTo>
                  <a:lnTo>
                    <a:pt x="5016304" y="2664098"/>
                  </a:lnTo>
                  <a:lnTo>
                    <a:pt x="4994425" y="2702786"/>
                  </a:lnTo>
                  <a:lnTo>
                    <a:pt x="4969233" y="2739184"/>
                  </a:lnTo>
                  <a:lnTo>
                    <a:pt x="4940931" y="2773088"/>
                  </a:lnTo>
                  <a:lnTo>
                    <a:pt x="4909726" y="2804292"/>
                  </a:lnTo>
                  <a:lnTo>
                    <a:pt x="4875821" y="2832592"/>
                  </a:lnTo>
                  <a:lnTo>
                    <a:pt x="4839423" y="2857784"/>
                  </a:lnTo>
                  <a:lnTo>
                    <a:pt x="4800735" y="2879661"/>
                  </a:lnTo>
                  <a:lnTo>
                    <a:pt x="4759962" y="2898020"/>
                  </a:lnTo>
                  <a:lnTo>
                    <a:pt x="4717311" y="2912656"/>
                  </a:lnTo>
                  <a:lnTo>
                    <a:pt x="4672984" y="2923364"/>
                  </a:lnTo>
                  <a:lnTo>
                    <a:pt x="4627188" y="2929938"/>
                  </a:lnTo>
                  <a:lnTo>
                    <a:pt x="4580128" y="2932176"/>
                  </a:lnTo>
                  <a:lnTo>
                    <a:pt x="488696" y="2932176"/>
                  </a:lnTo>
                  <a:lnTo>
                    <a:pt x="441635" y="2929938"/>
                  </a:lnTo>
                  <a:lnTo>
                    <a:pt x="395839" y="2923364"/>
                  </a:lnTo>
                  <a:lnTo>
                    <a:pt x="351512" y="2912656"/>
                  </a:lnTo>
                  <a:lnTo>
                    <a:pt x="308861" y="2898020"/>
                  </a:lnTo>
                  <a:lnTo>
                    <a:pt x="268088" y="2879661"/>
                  </a:lnTo>
                  <a:lnTo>
                    <a:pt x="229400" y="2857784"/>
                  </a:lnTo>
                  <a:lnTo>
                    <a:pt x="193002" y="2832592"/>
                  </a:lnTo>
                  <a:lnTo>
                    <a:pt x="159097" y="2804292"/>
                  </a:lnTo>
                  <a:lnTo>
                    <a:pt x="127892" y="2773088"/>
                  </a:lnTo>
                  <a:lnTo>
                    <a:pt x="99590" y="2739184"/>
                  </a:lnTo>
                  <a:lnTo>
                    <a:pt x="74398" y="2702786"/>
                  </a:lnTo>
                  <a:lnTo>
                    <a:pt x="52519" y="2664098"/>
                  </a:lnTo>
                  <a:lnTo>
                    <a:pt x="34158" y="2623325"/>
                  </a:lnTo>
                  <a:lnTo>
                    <a:pt x="19521" y="2580672"/>
                  </a:lnTo>
                  <a:lnTo>
                    <a:pt x="8812" y="2536343"/>
                  </a:lnTo>
                  <a:lnTo>
                    <a:pt x="2237" y="2490544"/>
                  </a:lnTo>
                  <a:lnTo>
                    <a:pt x="0" y="2443480"/>
                  </a:lnTo>
                  <a:lnTo>
                    <a:pt x="0" y="488696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030593" y="3295269"/>
            <a:ext cx="4591050" cy="1091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299085" algn="l"/>
              </a:tabLst>
            </a:pPr>
            <a:r>
              <a:rPr sz="1400" dirty="0">
                <a:latin typeface="Times New Roman"/>
                <a:cs typeface="Times New Roman"/>
              </a:rPr>
              <a:t>Therefore,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there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is need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of</a:t>
            </a:r>
            <a:r>
              <a:rPr sz="1400" spc="3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coming</a:t>
            </a:r>
            <a:r>
              <a:rPr sz="1400" spc="7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up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with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 more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realistic </a:t>
            </a:r>
            <a:r>
              <a:rPr sz="1400" dirty="0">
                <a:latin typeface="Times New Roman"/>
                <a:cs typeface="Times New Roman"/>
              </a:rPr>
              <a:t>models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B and </a:t>
            </a:r>
            <a:r>
              <a:rPr sz="1400" spc="-30" dirty="0">
                <a:latin typeface="Times New Roman"/>
                <a:cs typeface="Times New Roman"/>
              </a:rPr>
              <a:t>C.</a:t>
            </a:r>
            <a:r>
              <a:rPr sz="1400" dirty="0">
                <a:latin typeface="Times New Roman"/>
                <a:cs typeface="Times New Roman"/>
              </a:rPr>
              <a:t> In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Model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B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there are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some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overlap </a:t>
            </a:r>
            <a:r>
              <a:rPr sz="1400" dirty="0">
                <a:latin typeface="Times New Roman"/>
                <a:cs typeface="Times New Roman"/>
              </a:rPr>
              <a:t>between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pure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research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with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technological</a:t>
            </a:r>
            <a:r>
              <a:rPr sz="1400" spc="12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development</a:t>
            </a:r>
            <a:endParaRPr sz="1400">
              <a:latin typeface="Times New Roman"/>
              <a:cs typeface="Times New Roman"/>
            </a:endParaRPr>
          </a:p>
          <a:p>
            <a:pPr marL="299085" marR="2032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technological</a:t>
            </a:r>
            <a:r>
              <a:rPr sz="1400" spc="18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development</a:t>
            </a:r>
            <a:r>
              <a:rPr sz="1400" spc="10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production/</a:t>
            </a:r>
            <a:r>
              <a:rPr sz="1400" spc="1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marketing </a:t>
            </a:r>
            <a:r>
              <a:rPr sz="1400" dirty="0">
                <a:latin typeface="Times New Roman"/>
                <a:cs typeface="Times New Roman"/>
              </a:rPr>
              <a:t>(It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is fairly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common</a:t>
            </a:r>
            <a:r>
              <a:rPr sz="1400" spc="9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in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USA).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030593" y="4576064"/>
            <a:ext cx="4538980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299085" algn="l"/>
              </a:tabLst>
            </a:pPr>
            <a:r>
              <a:rPr sz="1400" dirty="0">
                <a:latin typeface="Times New Roman"/>
                <a:cs typeface="Times New Roman"/>
              </a:rPr>
              <a:t>In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Model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C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three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phases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are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completely</a:t>
            </a:r>
            <a:r>
              <a:rPr sz="1400" spc="9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superimposed. (fairly</a:t>
            </a:r>
            <a:r>
              <a:rPr sz="1400" spc="-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common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in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Japan)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030593" y="5216397"/>
            <a:ext cx="4456430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299085" algn="l"/>
              </a:tabLst>
            </a:pPr>
            <a:r>
              <a:rPr sz="1400" dirty="0">
                <a:latin typeface="Times New Roman"/>
                <a:cs typeface="Times New Roman"/>
              </a:rPr>
              <a:t>In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models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B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and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30" dirty="0">
                <a:latin typeface="Times New Roman"/>
                <a:cs typeface="Times New Roman"/>
              </a:rPr>
              <a:t>C,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practical</a:t>
            </a:r>
            <a:r>
              <a:rPr sz="1400" spc="6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needs—that </a:t>
            </a:r>
            <a:r>
              <a:rPr sz="1400" spc="-20" dirty="0">
                <a:latin typeface="Times New Roman"/>
                <a:cs typeface="Times New Roman"/>
              </a:rPr>
              <a:t>is,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demand— influence</a:t>
            </a:r>
            <a:r>
              <a:rPr sz="1400" spc="60" dirty="0">
                <a:latin typeface="Times New Roman"/>
                <a:cs typeface="Times New Roman"/>
              </a:rPr>
              <a:t> </a:t>
            </a:r>
            <a:r>
              <a:rPr sz="1400" spc="-35" dirty="0">
                <a:latin typeface="Times New Roman"/>
                <a:cs typeface="Times New Roman"/>
              </a:rPr>
              <a:t>supply,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30" dirty="0">
                <a:latin typeface="Times New Roman"/>
                <a:cs typeface="Times New Roman"/>
              </a:rPr>
              <a:t>namely,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the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type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of</a:t>
            </a:r>
            <a:r>
              <a:rPr sz="1400" spc="3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pure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research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that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is </a:t>
            </a:r>
            <a:r>
              <a:rPr sz="1400" dirty="0">
                <a:latin typeface="Times New Roman"/>
                <a:cs typeface="Times New Roman"/>
              </a:rPr>
              <a:t>done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is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influenced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by</a:t>
            </a:r>
            <a:r>
              <a:rPr sz="1400" spc="-3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demand.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96840" y="6394705"/>
            <a:ext cx="1530858" cy="4610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91312" y="1115567"/>
            <a:ext cx="6022975" cy="4304030"/>
            <a:chOff x="591312" y="1115567"/>
            <a:chExt cx="6022975" cy="43040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1312" y="1115567"/>
              <a:ext cx="6022847" cy="430377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9432" y="1313687"/>
              <a:ext cx="5440680" cy="3721608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8744" y="54851"/>
            <a:ext cx="10668762" cy="881646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6424929" y="1307338"/>
            <a:ext cx="5487035" cy="4511675"/>
            <a:chOff x="6424929" y="1307338"/>
            <a:chExt cx="5487035" cy="4511675"/>
          </a:xfrm>
        </p:grpSpPr>
        <p:sp>
          <p:nvSpPr>
            <p:cNvPr id="7" name="object 7"/>
            <p:cNvSpPr/>
            <p:nvPr/>
          </p:nvSpPr>
          <p:spPr>
            <a:xfrm>
              <a:off x="6431279" y="1313688"/>
              <a:ext cx="5474335" cy="4498975"/>
            </a:xfrm>
            <a:custGeom>
              <a:avLst/>
              <a:gdLst/>
              <a:ahLst/>
              <a:cxnLst/>
              <a:rect l="l" t="t" r="r" b="b"/>
              <a:pathLst>
                <a:path w="5474334" h="4498975">
                  <a:moveTo>
                    <a:pt x="4724400" y="0"/>
                  </a:moveTo>
                  <a:lnTo>
                    <a:pt x="749808" y="0"/>
                  </a:lnTo>
                  <a:lnTo>
                    <a:pt x="702384" y="1474"/>
                  </a:lnTo>
                  <a:lnTo>
                    <a:pt x="655745" y="5841"/>
                  </a:lnTo>
                  <a:lnTo>
                    <a:pt x="609979" y="13011"/>
                  </a:lnTo>
                  <a:lnTo>
                    <a:pt x="565172" y="22897"/>
                  </a:lnTo>
                  <a:lnTo>
                    <a:pt x="521413" y="35411"/>
                  </a:lnTo>
                  <a:lnTo>
                    <a:pt x="478790" y="50465"/>
                  </a:lnTo>
                  <a:lnTo>
                    <a:pt x="437390" y="67972"/>
                  </a:lnTo>
                  <a:lnTo>
                    <a:pt x="397302" y="87843"/>
                  </a:lnTo>
                  <a:lnTo>
                    <a:pt x="358612" y="109992"/>
                  </a:lnTo>
                  <a:lnTo>
                    <a:pt x="321409" y="134329"/>
                  </a:lnTo>
                  <a:lnTo>
                    <a:pt x="285780" y="160768"/>
                  </a:lnTo>
                  <a:lnTo>
                    <a:pt x="251814" y="189220"/>
                  </a:lnTo>
                  <a:lnTo>
                    <a:pt x="219598" y="219598"/>
                  </a:lnTo>
                  <a:lnTo>
                    <a:pt x="189220" y="251814"/>
                  </a:lnTo>
                  <a:lnTo>
                    <a:pt x="160768" y="285780"/>
                  </a:lnTo>
                  <a:lnTo>
                    <a:pt x="134329" y="321409"/>
                  </a:lnTo>
                  <a:lnTo>
                    <a:pt x="109992" y="358612"/>
                  </a:lnTo>
                  <a:lnTo>
                    <a:pt x="87843" y="397302"/>
                  </a:lnTo>
                  <a:lnTo>
                    <a:pt x="67972" y="437390"/>
                  </a:lnTo>
                  <a:lnTo>
                    <a:pt x="50465" y="478790"/>
                  </a:lnTo>
                  <a:lnTo>
                    <a:pt x="35411" y="521413"/>
                  </a:lnTo>
                  <a:lnTo>
                    <a:pt x="22897" y="565172"/>
                  </a:lnTo>
                  <a:lnTo>
                    <a:pt x="13011" y="609979"/>
                  </a:lnTo>
                  <a:lnTo>
                    <a:pt x="5841" y="655745"/>
                  </a:lnTo>
                  <a:lnTo>
                    <a:pt x="1474" y="702384"/>
                  </a:lnTo>
                  <a:lnTo>
                    <a:pt x="0" y="749808"/>
                  </a:lnTo>
                  <a:lnTo>
                    <a:pt x="0" y="3749040"/>
                  </a:lnTo>
                  <a:lnTo>
                    <a:pt x="1474" y="3796463"/>
                  </a:lnTo>
                  <a:lnTo>
                    <a:pt x="5841" y="3843102"/>
                  </a:lnTo>
                  <a:lnTo>
                    <a:pt x="13011" y="3888868"/>
                  </a:lnTo>
                  <a:lnTo>
                    <a:pt x="22897" y="3933675"/>
                  </a:lnTo>
                  <a:lnTo>
                    <a:pt x="35411" y="3977434"/>
                  </a:lnTo>
                  <a:lnTo>
                    <a:pt x="50465" y="4020057"/>
                  </a:lnTo>
                  <a:lnTo>
                    <a:pt x="67972" y="4061457"/>
                  </a:lnTo>
                  <a:lnTo>
                    <a:pt x="87843" y="4101545"/>
                  </a:lnTo>
                  <a:lnTo>
                    <a:pt x="109992" y="4140235"/>
                  </a:lnTo>
                  <a:lnTo>
                    <a:pt x="134329" y="4177438"/>
                  </a:lnTo>
                  <a:lnTo>
                    <a:pt x="160768" y="4213067"/>
                  </a:lnTo>
                  <a:lnTo>
                    <a:pt x="189220" y="4247033"/>
                  </a:lnTo>
                  <a:lnTo>
                    <a:pt x="219598" y="4279249"/>
                  </a:lnTo>
                  <a:lnTo>
                    <a:pt x="251814" y="4309627"/>
                  </a:lnTo>
                  <a:lnTo>
                    <a:pt x="285780" y="4338079"/>
                  </a:lnTo>
                  <a:lnTo>
                    <a:pt x="321409" y="4364518"/>
                  </a:lnTo>
                  <a:lnTo>
                    <a:pt x="358612" y="4388855"/>
                  </a:lnTo>
                  <a:lnTo>
                    <a:pt x="397302" y="4411004"/>
                  </a:lnTo>
                  <a:lnTo>
                    <a:pt x="437390" y="4430875"/>
                  </a:lnTo>
                  <a:lnTo>
                    <a:pt x="478790" y="4448382"/>
                  </a:lnTo>
                  <a:lnTo>
                    <a:pt x="521413" y="4463436"/>
                  </a:lnTo>
                  <a:lnTo>
                    <a:pt x="565172" y="4475950"/>
                  </a:lnTo>
                  <a:lnTo>
                    <a:pt x="609979" y="4485836"/>
                  </a:lnTo>
                  <a:lnTo>
                    <a:pt x="655745" y="4493006"/>
                  </a:lnTo>
                  <a:lnTo>
                    <a:pt x="702384" y="4497373"/>
                  </a:lnTo>
                  <a:lnTo>
                    <a:pt x="749808" y="4498848"/>
                  </a:lnTo>
                  <a:lnTo>
                    <a:pt x="4724400" y="4498848"/>
                  </a:lnTo>
                  <a:lnTo>
                    <a:pt x="4771823" y="4497373"/>
                  </a:lnTo>
                  <a:lnTo>
                    <a:pt x="4818462" y="4493006"/>
                  </a:lnTo>
                  <a:lnTo>
                    <a:pt x="4864228" y="4485836"/>
                  </a:lnTo>
                  <a:lnTo>
                    <a:pt x="4909035" y="4475950"/>
                  </a:lnTo>
                  <a:lnTo>
                    <a:pt x="4952794" y="4463436"/>
                  </a:lnTo>
                  <a:lnTo>
                    <a:pt x="4995417" y="4448382"/>
                  </a:lnTo>
                  <a:lnTo>
                    <a:pt x="5036817" y="4430875"/>
                  </a:lnTo>
                  <a:lnTo>
                    <a:pt x="5076905" y="4411004"/>
                  </a:lnTo>
                  <a:lnTo>
                    <a:pt x="5115595" y="4388855"/>
                  </a:lnTo>
                  <a:lnTo>
                    <a:pt x="5152798" y="4364518"/>
                  </a:lnTo>
                  <a:lnTo>
                    <a:pt x="5188427" y="4338079"/>
                  </a:lnTo>
                  <a:lnTo>
                    <a:pt x="5222393" y="4309627"/>
                  </a:lnTo>
                  <a:lnTo>
                    <a:pt x="5254609" y="4279249"/>
                  </a:lnTo>
                  <a:lnTo>
                    <a:pt x="5284987" y="4247033"/>
                  </a:lnTo>
                  <a:lnTo>
                    <a:pt x="5313439" y="4213067"/>
                  </a:lnTo>
                  <a:lnTo>
                    <a:pt x="5339878" y="4177438"/>
                  </a:lnTo>
                  <a:lnTo>
                    <a:pt x="5364215" y="4140235"/>
                  </a:lnTo>
                  <a:lnTo>
                    <a:pt x="5386364" y="4101545"/>
                  </a:lnTo>
                  <a:lnTo>
                    <a:pt x="5406235" y="4061457"/>
                  </a:lnTo>
                  <a:lnTo>
                    <a:pt x="5423742" y="4020057"/>
                  </a:lnTo>
                  <a:lnTo>
                    <a:pt x="5438796" y="3977434"/>
                  </a:lnTo>
                  <a:lnTo>
                    <a:pt x="5451310" y="3933675"/>
                  </a:lnTo>
                  <a:lnTo>
                    <a:pt x="5461196" y="3888868"/>
                  </a:lnTo>
                  <a:lnTo>
                    <a:pt x="5468366" y="3843102"/>
                  </a:lnTo>
                  <a:lnTo>
                    <a:pt x="5472733" y="3796463"/>
                  </a:lnTo>
                  <a:lnTo>
                    <a:pt x="5474208" y="3749040"/>
                  </a:lnTo>
                  <a:lnTo>
                    <a:pt x="5474208" y="749808"/>
                  </a:lnTo>
                  <a:lnTo>
                    <a:pt x="5472733" y="702384"/>
                  </a:lnTo>
                  <a:lnTo>
                    <a:pt x="5468366" y="655745"/>
                  </a:lnTo>
                  <a:lnTo>
                    <a:pt x="5461196" y="609979"/>
                  </a:lnTo>
                  <a:lnTo>
                    <a:pt x="5451310" y="565172"/>
                  </a:lnTo>
                  <a:lnTo>
                    <a:pt x="5438796" y="521413"/>
                  </a:lnTo>
                  <a:lnTo>
                    <a:pt x="5423742" y="478790"/>
                  </a:lnTo>
                  <a:lnTo>
                    <a:pt x="5406235" y="437390"/>
                  </a:lnTo>
                  <a:lnTo>
                    <a:pt x="5386364" y="397302"/>
                  </a:lnTo>
                  <a:lnTo>
                    <a:pt x="5364215" y="358612"/>
                  </a:lnTo>
                  <a:lnTo>
                    <a:pt x="5339878" y="321409"/>
                  </a:lnTo>
                  <a:lnTo>
                    <a:pt x="5313439" y="285780"/>
                  </a:lnTo>
                  <a:lnTo>
                    <a:pt x="5284987" y="251814"/>
                  </a:lnTo>
                  <a:lnTo>
                    <a:pt x="5254609" y="219598"/>
                  </a:lnTo>
                  <a:lnTo>
                    <a:pt x="5222393" y="189220"/>
                  </a:lnTo>
                  <a:lnTo>
                    <a:pt x="5188427" y="160768"/>
                  </a:lnTo>
                  <a:lnTo>
                    <a:pt x="5152798" y="134329"/>
                  </a:lnTo>
                  <a:lnTo>
                    <a:pt x="5115595" y="109992"/>
                  </a:lnTo>
                  <a:lnTo>
                    <a:pt x="5076905" y="87843"/>
                  </a:lnTo>
                  <a:lnTo>
                    <a:pt x="5036817" y="67972"/>
                  </a:lnTo>
                  <a:lnTo>
                    <a:pt x="4995417" y="50465"/>
                  </a:lnTo>
                  <a:lnTo>
                    <a:pt x="4952794" y="35411"/>
                  </a:lnTo>
                  <a:lnTo>
                    <a:pt x="4909035" y="22897"/>
                  </a:lnTo>
                  <a:lnTo>
                    <a:pt x="4864228" y="13011"/>
                  </a:lnTo>
                  <a:lnTo>
                    <a:pt x="4818462" y="5841"/>
                  </a:lnTo>
                  <a:lnTo>
                    <a:pt x="4771823" y="1474"/>
                  </a:lnTo>
                  <a:lnTo>
                    <a:pt x="47244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431279" y="1313688"/>
              <a:ext cx="5474335" cy="4498975"/>
            </a:xfrm>
            <a:custGeom>
              <a:avLst/>
              <a:gdLst/>
              <a:ahLst/>
              <a:cxnLst/>
              <a:rect l="l" t="t" r="r" b="b"/>
              <a:pathLst>
                <a:path w="5474334" h="4498975">
                  <a:moveTo>
                    <a:pt x="0" y="749808"/>
                  </a:moveTo>
                  <a:lnTo>
                    <a:pt x="1474" y="702384"/>
                  </a:lnTo>
                  <a:lnTo>
                    <a:pt x="5841" y="655745"/>
                  </a:lnTo>
                  <a:lnTo>
                    <a:pt x="13011" y="609979"/>
                  </a:lnTo>
                  <a:lnTo>
                    <a:pt x="22897" y="565172"/>
                  </a:lnTo>
                  <a:lnTo>
                    <a:pt x="35411" y="521413"/>
                  </a:lnTo>
                  <a:lnTo>
                    <a:pt x="50465" y="478790"/>
                  </a:lnTo>
                  <a:lnTo>
                    <a:pt x="67972" y="437390"/>
                  </a:lnTo>
                  <a:lnTo>
                    <a:pt x="87843" y="397302"/>
                  </a:lnTo>
                  <a:lnTo>
                    <a:pt x="109992" y="358612"/>
                  </a:lnTo>
                  <a:lnTo>
                    <a:pt x="134329" y="321409"/>
                  </a:lnTo>
                  <a:lnTo>
                    <a:pt x="160768" y="285780"/>
                  </a:lnTo>
                  <a:lnTo>
                    <a:pt x="189220" y="251814"/>
                  </a:lnTo>
                  <a:lnTo>
                    <a:pt x="219598" y="219598"/>
                  </a:lnTo>
                  <a:lnTo>
                    <a:pt x="251814" y="189220"/>
                  </a:lnTo>
                  <a:lnTo>
                    <a:pt x="285780" y="160768"/>
                  </a:lnTo>
                  <a:lnTo>
                    <a:pt x="321409" y="134329"/>
                  </a:lnTo>
                  <a:lnTo>
                    <a:pt x="358612" y="109992"/>
                  </a:lnTo>
                  <a:lnTo>
                    <a:pt x="397302" y="87843"/>
                  </a:lnTo>
                  <a:lnTo>
                    <a:pt x="437390" y="67972"/>
                  </a:lnTo>
                  <a:lnTo>
                    <a:pt x="478790" y="50465"/>
                  </a:lnTo>
                  <a:lnTo>
                    <a:pt x="521413" y="35411"/>
                  </a:lnTo>
                  <a:lnTo>
                    <a:pt x="565172" y="22897"/>
                  </a:lnTo>
                  <a:lnTo>
                    <a:pt x="609979" y="13011"/>
                  </a:lnTo>
                  <a:lnTo>
                    <a:pt x="655745" y="5841"/>
                  </a:lnTo>
                  <a:lnTo>
                    <a:pt x="702384" y="1474"/>
                  </a:lnTo>
                  <a:lnTo>
                    <a:pt x="749808" y="0"/>
                  </a:lnTo>
                  <a:lnTo>
                    <a:pt x="4724400" y="0"/>
                  </a:lnTo>
                  <a:lnTo>
                    <a:pt x="4771823" y="1474"/>
                  </a:lnTo>
                  <a:lnTo>
                    <a:pt x="4818462" y="5841"/>
                  </a:lnTo>
                  <a:lnTo>
                    <a:pt x="4864228" y="13011"/>
                  </a:lnTo>
                  <a:lnTo>
                    <a:pt x="4909035" y="22897"/>
                  </a:lnTo>
                  <a:lnTo>
                    <a:pt x="4952794" y="35411"/>
                  </a:lnTo>
                  <a:lnTo>
                    <a:pt x="4995417" y="50465"/>
                  </a:lnTo>
                  <a:lnTo>
                    <a:pt x="5036817" y="67972"/>
                  </a:lnTo>
                  <a:lnTo>
                    <a:pt x="5076905" y="87843"/>
                  </a:lnTo>
                  <a:lnTo>
                    <a:pt x="5115595" y="109992"/>
                  </a:lnTo>
                  <a:lnTo>
                    <a:pt x="5152798" y="134329"/>
                  </a:lnTo>
                  <a:lnTo>
                    <a:pt x="5188427" y="160768"/>
                  </a:lnTo>
                  <a:lnTo>
                    <a:pt x="5222393" y="189220"/>
                  </a:lnTo>
                  <a:lnTo>
                    <a:pt x="5254609" y="219598"/>
                  </a:lnTo>
                  <a:lnTo>
                    <a:pt x="5284987" y="251814"/>
                  </a:lnTo>
                  <a:lnTo>
                    <a:pt x="5313439" y="285780"/>
                  </a:lnTo>
                  <a:lnTo>
                    <a:pt x="5339878" y="321409"/>
                  </a:lnTo>
                  <a:lnTo>
                    <a:pt x="5364215" y="358612"/>
                  </a:lnTo>
                  <a:lnTo>
                    <a:pt x="5386364" y="397302"/>
                  </a:lnTo>
                  <a:lnTo>
                    <a:pt x="5406235" y="437390"/>
                  </a:lnTo>
                  <a:lnTo>
                    <a:pt x="5423742" y="478790"/>
                  </a:lnTo>
                  <a:lnTo>
                    <a:pt x="5438796" y="521413"/>
                  </a:lnTo>
                  <a:lnTo>
                    <a:pt x="5451310" y="565172"/>
                  </a:lnTo>
                  <a:lnTo>
                    <a:pt x="5461196" y="609979"/>
                  </a:lnTo>
                  <a:lnTo>
                    <a:pt x="5468366" y="655745"/>
                  </a:lnTo>
                  <a:lnTo>
                    <a:pt x="5472733" y="702384"/>
                  </a:lnTo>
                  <a:lnTo>
                    <a:pt x="5474208" y="749808"/>
                  </a:lnTo>
                  <a:lnTo>
                    <a:pt x="5474208" y="3749040"/>
                  </a:lnTo>
                  <a:lnTo>
                    <a:pt x="5472733" y="3796463"/>
                  </a:lnTo>
                  <a:lnTo>
                    <a:pt x="5468366" y="3843102"/>
                  </a:lnTo>
                  <a:lnTo>
                    <a:pt x="5461196" y="3888868"/>
                  </a:lnTo>
                  <a:lnTo>
                    <a:pt x="5451310" y="3933675"/>
                  </a:lnTo>
                  <a:lnTo>
                    <a:pt x="5438796" y="3977434"/>
                  </a:lnTo>
                  <a:lnTo>
                    <a:pt x="5423742" y="4020057"/>
                  </a:lnTo>
                  <a:lnTo>
                    <a:pt x="5406235" y="4061457"/>
                  </a:lnTo>
                  <a:lnTo>
                    <a:pt x="5386364" y="4101545"/>
                  </a:lnTo>
                  <a:lnTo>
                    <a:pt x="5364215" y="4140235"/>
                  </a:lnTo>
                  <a:lnTo>
                    <a:pt x="5339878" y="4177438"/>
                  </a:lnTo>
                  <a:lnTo>
                    <a:pt x="5313439" y="4213067"/>
                  </a:lnTo>
                  <a:lnTo>
                    <a:pt x="5284987" y="4247033"/>
                  </a:lnTo>
                  <a:lnTo>
                    <a:pt x="5254609" y="4279249"/>
                  </a:lnTo>
                  <a:lnTo>
                    <a:pt x="5222393" y="4309627"/>
                  </a:lnTo>
                  <a:lnTo>
                    <a:pt x="5188427" y="4338079"/>
                  </a:lnTo>
                  <a:lnTo>
                    <a:pt x="5152798" y="4364518"/>
                  </a:lnTo>
                  <a:lnTo>
                    <a:pt x="5115595" y="4388855"/>
                  </a:lnTo>
                  <a:lnTo>
                    <a:pt x="5076905" y="4411004"/>
                  </a:lnTo>
                  <a:lnTo>
                    <a:pt x="5036817" y="4430875"/>
                  </a:lnTo>
                  <a:lnTo>
                    <a:pt x="4995417" y="4448382"/>
                  </a:lnTo>
                  <a:lnTo>
                    <a:pt x="4952794" y="4463436"/>
                  </a:lnTo>
                  <a:lnTo>
                    <a:pt x="4909035" y="4475950"/>
                  </a:lnTo>
                  <a:lnTo>
                    <a:pt x="4864228" y="4485836"/>
                  </a:lnTo>
                  <a:lnTo>
                    <a:pt x="4818462" y="4493006"/>
                  </a:lnTo>
                  <a:lnTo>
                    <a:pt x="4771823" y="4497373"/>
                  </a:lnTo>
                  <a:lnTo>
                    <a:pt x="4724400" y="4498848"/>
                  </a:lnTo>
                  <a:lnTo>
                    <a:pt x="749808" y="4498848"/>
                  </a:lnTo>
                  <a:lnTo>
                    <a:pt x="702384" y="4497373"/>
                  </a:lnTo>
                  <a:lnTo>
                    <a:pt x="655745" y="4493006"/>
                  </a:lnTo>
                  <a:lnTo>
                    <a:pt x="609979" y="4485836"/>
                  </a:lnTo>
                  <a:lnTo>
                    <a:pt x="565172" y="4475950"/>
                  </a:lnTo>
                  <a:lnTo>
                    <a:pt x="521413" y="4463436"/>
                  </a:lnTo>
                  <a:lnTo>
                    <a:pt x="478790" y="4448382"/>
                  </a:lnTo>
                  <a:lnTo>
                    <a:pt x="437390" y="4430875"/>
                  </a:lnTo>
                  <a:lnTo>
                    <a:pt x="397302" y="4411004"/>
                  </a:lnTo>
                  <a:lnTo>
                    <a:pt x="358612" y="4388855"/>
                  </a:lnTo>
                  <a:lnTo>
                    <a:pt x="321409" y="4364518"/>
                  </a:lnTo>
                  <a:lnTo>
                    <a:pt x="285780" y="4338079"/>
                  </a:lnTo>
                  <a:lnTo>
                    <a:pt x="251814" y="4309627"/>
                  </a:lnTo>
                  <a:lnTo>
                    <a:pt x="219598" y="4279249"/>
                  </a:lnTo>
                  <a:lnTo>
                    <a:pt x="189220" y="4247033"/>
                  </a:lnTo>
                  <a:lnTo>
                    <a:pt x="160768" y="4213067"/>
                  </a:lnTo>
                  <a:lnTo>
                    <a:pt x="134329" y="4177438"/>
                  </a:lnTo>
                  <a:lnTo>
                    <a:pt x="109992" y="4140235"/>
                  </a:lnTo>
                  <a:lnTo>
                    <a:pt x="87843" y="4101545"/>
                  </a:lnTo>
                  <a:lnTo>
                    <a:pt x="67972" y="4061457"/>
                  </a:lnTo>
                  <a:lnTo>
                    <a:pt x="50465" y="4020057"/>
                  </a:lnTo>
                  <a:lnTo>
                    <a:pt x="35411" y="3977434"/>
                  </a:lnTo>
                  <a:lnTo>
                    <a:pt x="22897" y="3933675"/>
                  </a:lnTo>
                  <a:lnTo>
                    <a:pt x="13011" y="3888868"/>
                  </a:lnTo>
                  <a:lnTo>
                    <a:pt x="5841" y="3843102"/>
                  </a:lnTo>
                  <a:lnTo>
                    <a:pt x="1474" y="3796463"/>
                  </a:lnTo>
                  <a:lnTo>
                    <a:pt x="0" y="3749040"/>
                  </a:lnTo>
                  <a:lnTo>
                    <a:pt x="0" y="749808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939530" y="1608835"/>
            <a:ext cx="5956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model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53727" y="1608835"/>
            <a:ext cx="18573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8305" algn="l"/>
                <a:tab pos="875030" algn="l"/>
              </a:tabLst>
            </a:pPr>
            <a:r>
              <a:rPr sz="1800" spc="-2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5" dirty="0">
                <a:latin typeface="Times New Roman"/>
                <a:cs typeface="Times New Roman"/>
              </a:rPr>
              <a:t>an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Times New Roman"/>
                <a:cs typeface="Times New Roman"/>
              </a:rPr>
              <a:t>organized,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32269" y="1608835"/>
            <a:ext cx="21920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8450" algn="l"/>
                <a:tab pos="927100" algn="l"/>
              </a:tabLst>
            </a:pPr>
            <a:r>
              <a:rPr sz="1800" spc="3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	Stage-</a:t>
            </a:r>
            <a:r>
              <a:rPr sz="1800" spc="-20" dirty="0">
                <a:latin typeface="Times New Roman"/>
                <a:cs typeface="Times New Roman"/>
              </a:rPr>
              <a:t>Gate</a:t>
            </a:r>
            <a:endParaRPr sz="180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  <a:tabLst>
                <a:tab pos="1454150" algn="l"/>
              </a:tabLst>
            </a:pPr>
            <a:r>
              <a:rPr sz="1800" spc="-10" dirty="0">
                <a:latin typeface="Times New Roman"/>
                <a:cs typeface="Times New Roman"/>
              </a:rPr>
              <a:t>structured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Times New Roman"/>
                <a:cs typeface="Times New Roman"/>
              </a:rPr>
              <a:t>product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79738" y="1882851"/>
            <a:ext cx="252920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81125" algn="l"/>
                <a:tab pos="1899920" algn="l"/>
              </a:tabLst>
            </a:pPr>
            <a:r>
              <a:rPr sz="1800" spc="-10" dirty="0">
                <a:latin typeface="Times New Roman"/>
                <a:cs typeface="Times New Roman"/>
              </a:rPr>
              <a:t>development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5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Times New Roman"/>
                <a:cs typeface="Times New Roman"/>
              </a:rPr>
              <a:t>launch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32269" y="2157729"/>
            <a:ext cx="4878705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process,</a:t>
            </a:r>
            <a:r>
              <a:rPr sz="1800" spc="3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which</a:t>
            </a:r>
            <a:r>
              <a:rPr sz="1800" spc="3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</a:t>
            </a:r>
            <a:r>
              <a:rPr sz="1800" spc="3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used</a:t>
            </a:r>
            <a:r>
              <a:rPr sz="1800" spc="31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spc="3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decrease</a:t>
            </a:r>
            <a:r>
              <a:rPr sz="1800" spc="3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3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product</a:t>
            </a:r>
            <a:endParaRPr sz="1800" dirty="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sz="1800" spc="-10" dirty="0">
                <a:latin typeface="Times New Roman"/>
                <a:cs typeface="Times New Roman"/>
              </a:rPr>
              <a:t>failures</a:t>
            </a: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"/>
              <a:tabLst>
                <a:tab pos="298450" algn="l"/>
              </a:tabLst>
            </a:pPr>
            <a:r>
              <a:rPr sz="1800" spc="55" dirty="0">
                <a:latin typeface="Times New Roman"/>
                <a:cs typeface="Times New Roman"/>
              </a:rPr>
              <a:t>There</a:t>
            </a:r>
            <a:r>
              <a:rPr sz="1800" spc="409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are</a:t>
            </a:r>
            <a:r>
              <a:rPr sz="1800" spc="4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five</a:t>
            </a:r>
            <a:r>
              <a:rPr sz="1800" spc="4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stages</a:t>
            </a:r>
            <a:r>
              <a:rPr sz="1800" spc="4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in</a:t>
            </a:r>
            <a:r>
              <a:rPr sz="1800" spc="4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this</a:t>
            </a:r>
            <a:r>
              <a:rPr sz="1800" spc="4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model</a:t>
            </a:r>
            <a:r>
              <a:rPr sz="1800" spc="4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with</a:t>
            </a:r>
            <a:r>
              <a:rPr sz="1800" spc="42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each</a:t>
            </a:r>
            <a:endParaRPr sz="1800" dirty="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being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followed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by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gate.</a:t>
            </a: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297815" marR="5080" indent="-285750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800" spc="60" dirty="0">
                <a:latin typeface="Times New Roman"/>
                <a:cs typeface="Times New Roman"/>
              </a:rPr>
              <a:t>The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stages</a:t>
            </a:r>
            <a:r>
              <a:rPr sz="1800" spc="1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represent</a:t>
            </a:r>
            <a:r>
              <a:rPr sz="1800" spc="1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activities</a:t>
            </a:r>
            <a:r>
              <a:rPr sz="1800" spc="130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that</a:t>
            </a:r>
            <a:r>
              <a:rPr sz="1800" spc="11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are</a:t>
            </a:r>
            <a:r>
              <a:rPr sz="1800" spc="11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taken 	</a:t>
            </a:r>
            <a:r>
              <a:rPr sz="1800" dirty="0">
                <a:latin typeface="Times New Roman"/>
                <a:cs typeface="Times New Roman"/>
              </a:rPr>
              <a:t>during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1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new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product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development</a:t>
            </a:r>
            <a:r>
              <a:rPr sz="1800" spc="1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process.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32269" y="4627321"/>
            <a:ext cx="4879340" cy="85216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marR="5080" indent="-287020" algn="just">
              <a:lnSpc>
                <a:spcPct val="100600"/>
              </a:lnSpc>
              <a:spcBef>
                <a:spcPts val="90"/>
              </a:spcBef>
              <a:buFont typeface="Wingdings"/>
              <a:buChar char=""/>
              <a:tabLst>
                <a:tab pos="299085" algn="l"/>
              </a:tabLst>
            </a:pPr>
            <a:r>
              <a:rPr sz="1800" dirty="0">
                <a:latin typeface="Times New Roman"/>
                <a:cs typeface="Times New Roman"/>
              </a:rPr>
              <a:t>Gates</a:t>
            </a:r>
            <a:r>
              <a:rPr sz="1800" spc="45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are</a:t>
            </a:r>
            <a:r>
              <a:rPr sz="1800" spc="40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checkpoints</a:t>
            </a:r>
            <a:r>
              <a:rPr sz="1800" spc="35" dirty="0">
                <a:latin typeface="Times New Roman"/>
                <a:cs typeface="Times New Roman"/>
              </a:rPr>
              <a:t>  </a:t>
            </a:r>
            <a:r>
              <a:rPr sz="1800" spc="50" dirty="0">
                <a:latin typeface="Times New Roman"/>
                <a:cs typeface="Times New Roman"/>
              </a:rPr>
              <a:t>that</a:t>
            </a:r>
            <a:r>
              <a:rPr sz="1800" spc="45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are</a:t>
            </a:r>
            <a:r>
              <a:rPr sz="1800" spc="40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determined</a:t>
            </a:r>
            <a:r>
              <a:rPr sz="1800" spc="25" dirty="0">
                <a:latin typeface="Times New Roman"/>
                <a:cs typeface="Times New Roman"/>
              </a:rPr>
              <a:t>  </a:t>
            </a:r>
            <a:r>
              <a:rPr sz="1800" spc="-25" dirty="0">
                <a:latin typeface="Times New Roman"/>
                <a:cs typeface="Times New Roman"/>
              </a:rPr>
              <a:t>by </a:t>
            </a:r>
            <a:r>
              <a:rPr sz="1800" dirty="0">
                <a:latin typeface="Times New Roman"/>
                <a:cs typeface="Times New Roman"/>
              </a:rPr>
              <a:t>certain</a:t>
            </a:r>
            <a:r>
              <a:rPr sz="1800" spc="70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criteria</a:t>
            </a:r>
            <a:r>
              <a:rPr sz="1800" spc="70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from</a:t>
            </a:r>
            <a:r>
              <a:rPr sz="1800" spc="65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which</a:t>
            </a:r>
            <a:r>
              <a:rPr sz="1800" spc="65" dirty="0">
                <a:latin typeface="Times New Roman"/>
                <a:cs typeface="Times New Roman"/>
              </a:rPr>
              <a:t>  </a:t>
            </a:r>
            <a:r>
              <a:rPr sz="1800" dirty="0">
                <a:latin typeface="Times New Roman"/>
                <a:cs typeface="Times New Roman"/>
              </a:rPr>
              <a:t>researchers</a:t>
            </a:r>
            <a:r>
              <a:rPr sz="1800" spc="75" dirty="0">
                <a:latin typeface="Times New Roman"/>
                <a:cs typeface="Times New Roman"/>
              </a:rPr>
              <a:t>  </a:t>
            </a:r>
            <a:r>
              <a:rPr sz="1800" spc="-10" dirty="0">
                <a:latin typeface="Times New Roman"/>
                <a:cs typeface="Times New Roman"/>
              </a:rPr>
              <a:t>decide </a:t>
            </a:r>
            <a:r>
              <a:rPr sz="1800" dirty="0">
                <a:latin typeface="Times New Roman"/>
                <a:cs typeface="Times New Roman"/>
              </a:rPr>
              <a:t>either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spc="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continue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with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project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or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not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705600" y="5812535"/>
            <a:ext cx="5200015" cy="1045844"/>
          </a:xfrm>
          <a:custGeom>
            <a:avLst/>
            <a:gdLst/>
            <a:ahLst/>
            <a:cxnLst/>
            <a:rect l="l" t="t" r="r" b="b"/>
            <a:pathLst>
              <a:path w="5200015" h="1045845">
                <a:moveTo>
                  <a:pt x="0" y="522731"/>
                </a:moveTo>
                <a:lnTo>
                  <a:pt x="9543" y="477628"/>
                </a:lnTo>
                <a:lnTo>
                  <a:pt x="37654" y="433590"/>
                </a:lnTo>
                <a:lnTo>
                  <a:pt x="66324" y="404901"/>
                </a:lnTo>
                <a:lnTo>
                  <a:pt x="102668" y="376802"/>
                </a:lnTo>
                <a:lnTo>
                  <a:pt x="146455" y="349339"/>
                </a:lnTo>
                <a:lnTo>
                  <a:pt x="197452" y="322558"/>
                </a:lnTo>
                <a:lnTo>
                  <a:pt x="255430" y="296507"/>
                </a:lnTo>
                <a:lnTo>
                  <a:pt x="320157" y="271231"/>
                </a:lnTo>
                <a:lnTo>
                  <a:pt x="391401" y="246778"/>
                </a:lnTo>
                <a:lnTo>
                  <a:pt x="429395" y="234874"/>
                </a:lnTo>
                <a:lnTo>
                  <a:pt x="468931" y="223193"/>
                </a:lnTo>
                <a:lnTo>
                  <a:pt x="509981" y="211741"/>
                </a:lnTo>
                <a:lnTo>
                  <a:pt x="552516" y="200524"/>
                </a:lnTo>
                <a:lnTo>
                  <a:pt x="596507" y="189547"/>
                </a:lnTo>
                <a:lnTo>
                  <a:pt x="641925" y="178816"/>
                </a:lnTo>
                <a:lnTo>
                  <a:pt x="688741" y="168337"/>
                </a:lnTo>
                <a:lnTo>
                  <a:pt x="736926" y="158116"/>
                </a:lnTo>
                <a:lnTo>
                  <a:pt x="786452" y="148159"/>
                </a:lnTo>
                <a:lnTo>
                  <a:pt x="837289" y="138471"/>
                </a:lnTo>
                <a:lnTo>
                  <a:pt x="889408" y="129059"/>
                </a:lnTo>
                <a:lnTo>
                  <a:pt x="942781" y="119927"/>
                </a:lnTo>
                <a:lnTo>
                  <a:pt x="997378" y="111083"/>
                </a:lnTo>
                <a:lnTo>
                  <a:pt x="1053171" y="102531"/>
                </a:lnTo>
                <a:lnTo>
                  <a:pt x="1110131" y="94278"/>
                </a:lnTo>
                <a:lnTo>
                  <a:pt x="1168229" y="86329"/>
                </a:lnTo>
                <a:lnTo>
                  <a:pt x="1227436" y="78691"/>
                </a:lnTo>
                <a:lnTo>
                  <a:pt x="1287723" y="71368"/>
                </a:lnTo>
                <a:lnTo>
                  <a:pt x="1349061" y="64367"/>
                </a:lnTo>
                <a:lnTo>
                  <a:pt x="1411422" y="57694"/>
                </a:lnTo>
                <a:lnTo>
                  <a:pt x="1474775" y="51354"/>
                </a:lnTo>
                <a:lnTo>
                  <a:pt x="1539094" y="45353"/>
                </a:lnTo>
                <a:lnTo>
                  <a:pt x="1604348" y="39697"/>
                </a:lnTo>
                <a:lnTo>
                  <a:pt x="1670508" y="34392"/>
                </a:lnTo>
                <a:lnTo>
                  <a:pt x="1737546" y="29444"/>
                </a:lnTo>
                <a:lnTo>
                  <a:pt x="1805433" y="24858"/>
                </a:lnTo>
                <a:lnTo>
                  <a:pt x="1874140" y="20641"/>
                </a:lnTo>
                <a:lnTo>
                  <a:pt x="1943638" y="16797"/>
                </a:lnTo>
                <a:lnTo>
                  <a:pt x="2013898" y="13334"/>
                </a:lnTo>
                <a:lnTo>
                  <a:pt x="2084891" y="10256"/>
                </a:lnTo>
                <a:lnTo>
                  <a:pt x="2156588" y="7570"/>
                </a:lnTo>
                <a:lnTo>
                  <a:pt x="2228961" y="5281"/>
                </a:lnTo>
                <a:lnTo>
                  <a:pt x="2301980" y="3395"/>
                </a:lnTo>
                <a:lnTo>
                  <a:pt x="2375617" y="1918"/>
                </a:lnTo>
                <a:lnTo>
                  <a:pt x="2449842" y="856"/>
                </a:lnTo>
                <a:lnTo>
                  <a:pt x="2524628" y="215"/>
                </a:lnTo>
                <a:lnTo>
                  <a:pt x="2599944" y="0"/>
                </a:lnTo>
                <a:lnTo>
                  <a:pt x="2675259" y="215"/>
                </a:lnTo>
                <a:lnTo>
                  <a:pt x="2750045" y="856"/>
                </a:lnTo>
                <a:lnTo>
                  <a:pt x="2824270" y="1918"/>
                </a:lnTo>
                <a:lnTo>
                  <a:pt x="2897907" y="3395"/>
                </a:lnTo>
                <a:lnTo>
                  <a:pt x="2970926" y="5281"/>
                </a:lnTo>
                <a:lnTo>
                  <a:pt x="3043299" y="7570"/>
                </a:lnTo>
                <a:lnTo>
                  <a:pt x="3114996" y="10256"/>
                </a:lnTo>
                <a:lnTo>
                  <a:pt x="3185989" y="13334"/>
                </a:lnTo>
                <a:lnTo>
                  <a:pt x="3256249" y="16797"/>
                </a:lnTo>
                <a:lnTo>
                  <a:pt x="3325747" y="20641"/>
                </a:lnTo>
                <a:lnTo>
                  <a:pt x="3394454" y="24858"/>
                </a:lnTo>
                <a:lnTo>
                  <a:pt x="3462341" y="29444"/>
                </a:lnTo>
                <a:lnTo>
                  <a:pt x="3529379" y="34392"/>
                </a:lnTo>
                <a:lnTo>
                  <a:pt x="3595539" y="39697"/>
                </a:lnTo>
                <a:lnTo>
                  <a:pt x="3660793" y="45353"/>
                </a:lnTo>
                <a:lnTo>
                  <a:pt x="3725112" y="51354"/>
                </a:lnTo>
                <a:lnTo>
                  <a:pt x="3788465" y="57694"/>
                </a:lnTo>
                <a:lnTo>
                  <a:pt x="3850826" y="64367"/>
                </a:lnTo>
                <a:lnTo>
                  <a:pt x="3912164" y="71368"/>
                </a:lnTo>
                <a:lnTo>
                  <a:pt x="3972451" y="78691"/>
                </a:lnTo>
                <a:lnTo>
                  <a:pt x="4031658" y="86329"/>
                </a:lnTo>
                <a:lnTo>
                  <a:pt x="4089756" y="94278"/>
                </a:lnTo>
                <a:lnTo>
                  <a:pt x="4146716" y="102531"/>
                </a:lnTo>
                <a:lnTo>
                  <a:pt x="4202509" y="111083"/>
                </a:lnTo>
                <a:lnTo>
                  <a:pt x="4257106" y="119927"/>
                </a:lnTo>
                <a:lnTo>
                  <a:pt x="4310479" y="129059"/>
                </a:lnTo>
                <a:lnTo>
                  <a:pt x="4362598" y="138471"/>
                </a:lnTo>
                <a:lnTo>
                  <a:pt x="4413435" y="148159"/>
                </a:lnTo>
                <a:lnTo>
                  <a:pt x="4462961" y="158116"/>
                </a:lnTo>
                <a:lnTo>
                  <a:pt x="4511146" y="168337"/>
                </a:lnTo>
                <a:lnTo>
                  <a:pt x="4557962" y="178816"/>
                </a:lnTo>
                <a:lnTo>
                  <a:pt x="4603380" y="189547"/>
                </a:lnTo>
                <a:lnTo>
                  <a:pt x="4647371" y="200524"/>
                </a:lnTo>
                <a:lnTo>
                  <a:pt x="4689906" y="211741"/>
                </a:lnTo>
                <a:lnTo>
                  <a:pt x="4730956" y="223193"/>
                </a:lnTo>
                <a:lnTo>
                  <a:pt x="4770492" y="234874"/>
                </a:lnTo>
                <a:lnTo>
                  <a:pt x="4808486" y="246778"/>
                </a:lnTo>
                <a:lnTo>
                  <a:pt x="4844908" y="258899"/>
                </a:lnTo>
                <a:lnTo>
                  <a:pt x="4912923" y="283769"/>
                </a:lnTo>
                <a:lnTo>
                  <a:pt x="4974304" y="309438"/>
                </a:lnTo>
                <a:lnTo>
                  <a:pt x="5028820" y="335860"/>
                </a:lnTo>
                <a:lnTo>
                  <a:pt x="5076242" y="362988"/>
                </a:lnTo>
                <a:lnTo>
                  <a:pt x="5116336" y="390775"/>
                </a:lnTo>
                <a:lnTo>
                  <a:pt x="5148872" y="419175"/>
                </a:lnTo>
                <a:lnTo>
                  <a:pt x="5182998" y="462823"/>
                </a:lnTo>
                <a:lnTo>
                  <a:pt x="5198817" y="507588"/>
                </a:lnTo>
                <a:lnTo>
                  <a:pt x="5199888" y="522731"/>
                </a:lnTo>
                <a:lnTo>
                  <a:pt x="5198817" y="537875"/>
                </a:lnTo>
                <a:lnTo>
                  <a:pt x="5182998" y="582640"/>
                </a:lnTo>
                <a:lnTo>
                  <a:pt x="5148872" y="626288"/>
                </a:lnTo>
                <a:lnTo>
                  <a:pt x="5116336" y="654688"/>
                </a:lnTo>
                <a:lnTo>
                  <a:pt x="5076242" y="682475"/>
                </a:lnTo>
                <a:lnTo>
                  <a:pt x="5028820" y="709603"/>
                </a:lnTo>
                <a:lnTo>
                  <a:pt x="4974304" y="736024"/>
                </a:lnTo>
                <a:lnTo>
                  <a:pt x="4912923" y="761694"/>
                </a:lnTo>
                <a:lnTo>
                  <a:pt x="4844908" y="786564"/>
                </a:lnTo>
                <a:lnTo>
                  <a:pt x="4808486" y="798685"/>
                </a:lnTo>
                <a:lnTo>
                  <a:pt x="4770492" y="810589"/>
                </a:lnTo>
                <a:lnTo>
                  <a:pt x="4730956" y="822270"/>
                </a:lnTo>
                <a:lnTo>
                  <a:pt x="4689906" y="833722"/>
                </a:lnTo>
                <a:lnTo>
                  <a:pt x="4647371" y="844939"/>
                </a:lnTo>
                <a:lnTo>
                  <a:pt x="4603380" y="855916"/>
                </a:lnTo>
                <a:lnTo>
                  <a:pt x="4557962" y="866647"/>
                </a:lnTo>
                <a:lnTo>
                  <a:pt x="4511146" y="877125"/>
                </a:lnTo>
                <a:lnTo>
                  <a:pt x="4462961" y="887346"/>
                </a:lnTo>
                <a:lnTo>
                  <a:pt x="4413435" y="897304"/>
                </a:lnTo>
                <a:lnTo>
                  <a:pt x="4362598" y="906991"/>
                </a:lnTo>
                <a:lnTo>
                  <a:pt x="4310479" y="916404"/>
                </a:lnTo>
                <a:lnTo>
                  <a:pt x="4257106" y="925535"/>
                </a:lnTo>
                <a:lnTo>
                  <a:pt x="4202509" y="934379"/>
                </a:lnTo>
                <a:lnTo>
                  <a:pt x="4146716" y="942931"/>
                </a:lnTo>
                <a:lnTo>
                  <a:pt x="4089756" y="951184"/>
                </a:lnTo>
                <a:lnTo>
                  <a:pt x="4031658" y="959133"/>
                </a:lnTo>
                <a:lnTo>
                  <a:pt x="3972451" y="966772"/>
                </a:lnTo>
                <a:lnTo>
                  <a:pt x="3912164" y="974095"/>
                </a:lnTo>
                <a:lnTo>
                  <a:pt x="3850826" y="981095"/>
                </a:lnTo>
                <a:lnTo>
                  <a:pt x="3788465" y="987769"/>
                </a:lnTo>
                <a:lnTo>
                  <a:pt x="3725112" y="994109"/>
                </a:lnTo>
                <a:lnTo>
                  <a:pt x="3660793" y="1000109"/>
                </a:lnTo>
                <a:lnTo>
                  <a:pt x="3595539" y="1005765"/>
                </a:lnTo>
                <a:lnTo>
                  <a:pt x="3529379" y="1011070"/>
                </a:lnTo>
                <a:lnTo>
                  <a:pt x="3462341" y="1016018"/>
                </a:lnTo>
                <a:lnTo>
                  <a:pt x="3394454" y="1020604"/>
                </a:lnTo>
                <a:lnTo>
                  <a:pt x="3325747" y="1024821"/>
                </a:lnTo>
                <a:lnTo>
                  <a:pt x="3256249" y="1028665"/>
                </a:lnTo>
                <a:lnTo>
                  <a:pt x="3185989" y="1032128"/>
                </a:lnTo>
                <a:lnTo>
                  <a:pt x="3114996" y="1035206"/>
                </a:lnTo>
                <a:lnTo>
                  <a:pt x="3043299" y="1037892"/>
                </a:lnTo>
                <a:lnTo>
                  <a:pt x="2970926" y="1040181"/>
                </a:lnTo>
                <a:lnTo>
                  <a:pt x="2897907" y="1042067"/>
                </a:lnTo>
                <a:lnTo>
                  <a:pt x="2824270" y="1043544"/>
                </a:lnTo>
                <a:lnTo>
                  <a:pt x="2750045" y="1044606"/>
                </a:lnTo>
                <a:lnTo>
                  <a:pt x="2675259" y="1045248"/>
                </a:lnTo>
                <a:lnTo>
                  <a:pt x="2599944" y="1045463"/>
                </a:lnTo>
                <a:lnTo>
                  <a:pt x="2524628" y="1045248"/>
                </a:lnTo>
                <a:lnTo>
                  <a:pt x="2449842" y="1044606"/>
                </a:lnTo>
                <a:lnTo>
                  <a:pt x="2375617" y="1043544"/>
                </a:lnTo>
                <a:lnTo>
                  <a:pt x="2301980" y="1042067"/>
                </a:lnTo>
                <a:lnTo>
                  <a:pt x="2228961" y="1040181"/>
                </a:lnTo>
                <a:lnTo>
                  <a:pt x="2156588" y="1037892"/>
                </a:lnTo>
                <a:lnTo>
                  <a:pt x="2084891" y="1035206"/>
                </a:lnTo>
                <a:lnTo>
                  <a:pt x="2013898" y="1032128"/>
                </a:lnTo>
                <a:lnTo>
                  <a:pt x="1943638" y="1028665"/>
                </a:lnTo>
                <a:lnTo>
                  <a:pt x="1874140" y="1024821"/>
                </a:lnTo>
                <a:lnTo>
                  <a:pt x="1805433" y="1020604"/>
                </a:lnTo>
                <a:lnTo>
                  <a:pt x="1737546" y="1016018"/>
                </a:lnTo>
                <a:lnTo>
                  <a:pt x="1670508" y="1011070"/>
                </a:lnTo>
                <a:lnTo>
                  <a:pt x="1604348" y="1005765"/>
                </a:lnTo>
                <a:lnTo>
                  <a:pt x="1539094" y="1000109"/>
                </a:lnTo>
                <a:lnTo>
                  <a:pt x="1474775" y="994109"/>
                </a:lnTo>
                <a:lnTo>
                  <a:pt x="1411422" y="987769"/>
                </a:lnTo>
                <a:lnTo>
                  <a:pt x="1349061" y="981095"/>
                </a:lnTo>
                <a:lnTo>
                  <a:pt x="1287723" y="974095"/>
                </a:lnTo>
                <a:lnTo>
                  <a:pt x="1227436" y="966772"/>
                </a:lnTo>
                <a:lnTo>
                  <a:pt x="1168229" y="959133"/>
                </a:lnTo>
                <a:lnTo>
                  <a:pt x="1110131" y="951184"/>
                </a:lnTo>
                <a:lnTo>
                  <a:pt x="1053171" y="942931"/>
                </a:lnTo>
                <a:lnTo>
                  <a:pt x="997378" y="934379"/>
                </a:lnTo>
                <a:lnTo>
                  <a:pt x="942781" y="925535"/>
                </a:lnTo>
                <a:lnTo>
                  <a:pt x="889408" y="916404"/>
                </a:lnTo>
                <a:lnTo>
                  <a:pt x="837289" y="906991"/>
                </a:lnTo>
                <a:lnTo>
                  <a:pt x="786452" y="897304"/>
                </a:lnTo>
                <a:lnTo>
                  <a:pt x="736926" y="887346"/>
                </a:lnTo>
                <a:lnTo>
                  <a:pt x="688741" y="877125"/>
                </a:lnTo>
                <a:lnTo>
                  <a:pt x="641925" y="866647"/>
                </a:lnTo>
                <a:lnTo>
                  <a:pt x="596507" y="855916"/>
                </a:lnTo>
                <a:lnTo>
                  <a:pt x="552516" y="844939"/>
                </a:lnTo>
                <a:lnTo>
                  <a:pt x="509981" y="833722"/>
                </a:lnTo>
                <a:lnTo>
                  <a:pt x="468931" y="822270"/>
                </a:lnTo>
                <a:lnTo>
                  <a:pt x="429395" y="810589"/>
                </a:lnTo>
                <a:lnTo>
                  <a:pt x="391401" y="798685"/>
                </a:lnTo>
                <a:lnTo>
                  <a:pt x="354979" y="786564"/>
                </a:lnTo>
                <a:lnTo>
                  <a:pt x="286964" y="761694"/>
                </a:lnTo>
                <a:lnTo>
                  <a:pt x="225583" y="736024"/>
                </a:lnTo>
                <a:lnTo>
                  <a:pt x="171067" y="709603"/>
                </a:lnTo>
                <a:lnTo>
                  <a:pt x="123645" y="682475"/>
                </a:lnTo>
                <a:lnTo>
                  <a:pt x="83551" y="654688"/>
                </a:lnTo>
                <a:lnTo>
                  <a:pt x="51015" y="626288"/>
                </a:lnTo>
                <a:lnTo>
                  <a:pt x="16889" y="582640"/>
                </a:lnTo>
                <a:lnTo>
                  <a:pt x="1070" y="537875"/>
                </a:lnTo>
                <a:lnTo>
                  <a:pt x="0" y="5227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599680" y="5958941"/>
            <a:ext cx="3413760" cy="73152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065" marR="5080" indent="-635" algn="ctr">
              <a:lnSpc>
                <a:spcPct val="100899"/>
              </a:lnSpc>
              <a:spcBef>
                <a:spcPts val="80"/>
              </a:spcBef>
            </a:pPr>
            <a:r>
              <a:rPr sz="1800" b="1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No.</a:t>
            </a:r>
            <a:r>
              <a:rPr sz="1800" b="1" u="sng" spc="-2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2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:</a:t>
            </a:r>
            <a:r>
              <a:rPr sz="1400" b="1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In</a:t>
            </a:r>
            <a:r>
              <a:rPr sz="1400" b="1" spc="-10" dirty="0">
                <a:solidFill>
                  <a:srgbClr val="385622"/>
                </a:solidFill>
                <a:latin typeface="Calibri"/>
                <a:cs typeface="Calibri"/>
              </a:rPr>
              <a:t> developing</a:t>
            </a:r>
            <a:r>
              <a:rPr sz="1400" b="1" spc="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385622"/>
                </a:solidFill>
                <a:latin typeface="Calibri"/>
                <a:cs typeface="Calibri"/>
              </a:rPr>
              <a:t>countries,</a:t>
            </a:r>
            <a:r>
              <a:rPr sz="1400" b="1" spc="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we</a:t>
            </a:r>
            <a:r>
              <a:rPr sz="1400" b="1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385622"/>
                </a:solidFill>
                <a:latin typeface="Calibri"/>
                <a:cs typeface="Calibri"/>
              </a:rPr>
              <a:t>rarely integrate</a:t>
            </a:r>
            <a:r>
              <a:rPr sz="1400" b="1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Business</a:t>
            </a:r>
            <a:r>
              <a:rPr sz="1400" b="1" spc="-2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385622"/>
                </a:solidFill>
                <a:latin typeface="Calibri"/>
                <a:cs typeface="Calibri"/>
              </a:rPr>
              <a:t>Development</a:t>
            </a:r>
            <a:r>
              <a:rPr sz="1400" b="1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(Stage</a:t>
            </a:r>
            <a:r>
              <a:rPr sz="1400" b="1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2)</a:t>
            </a:r>
            <a:r>
              <a:rPr sz="1400" b="1" spc="-5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spc="-20" dirty="0">
                <a:solidFill>
                  <a:srgbClr val="385622"/>
                </a:solidFill>
                <a:latin typeface="Calibri"/>
                <a:cs typeface="Calibri"/>
              </a:rPr>
              <a:t>into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our</a:t>
            </a:r>
            <a:r>
              <a:rPr sz="1400" b="1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R</a:t>
            </a:r>
            <a:r>
              <a:rPr sz="1400" b="1" spc="-1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&amp;</a:t>
            </a:r>
            <a:r>
              <a:rPr sz="1400" b="1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85622"/>
                </a:solidFill>
                <a:latin typeface="Calibri"/>
                <a:cs typeface="Calibri"/>
              </a:rPr>
              <a:t>D</a:t>
            </a:r>
            <a:r>
              <a:rPr sz="1400" b="1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385622"/>
                </a:solidFill>
                <a:latin typeface="Calibri"/>
                <a:cs typeface="Calibri"/>
              </a:rPr>
              <a:t>pathway.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693152" y="993647"/>
            <a:ext cx="170815" cy="247015"/>
          </a:xfrm>
          <a:custGeom>
            <a:avLst/>
            <a:gdLst/>
            <a:ahLst/>
            <a:cxnLst/>
            <a:rect l="l" t="t" r="r" b="b"/>
            <a:pathLst>
              <a:path w="170815" h="247015">
                <a:moveTo>
                  <a:pt x="0" y="0"/>
                </a:moveTo>
                <a:lnTo>
                  <a:pt x="16902" y="12438"/>
                </a:lnTo>
                <a:lnTo>
                  <a:pt x="34163" y="24542"/>
                </a:lnTo>
                <a:lnTo>
                  <a:pt x="50756" y="37361"/>
                </a:lnTo>
                <a:lnTo>
                  <a:pt x="65658" y="51942"/>
                </a:lnTo>
                <a:lnTo>
                  <a:pt x="70435" y="60821"/>
                </a:lnTo>
                <a:lnTo>
                  <a:pt x="72723" y="71056"/>
                </a:lnTo>
                <a:lnTo>
                  <a:pt x="74749" y="81482"/>
                </a:lnTo>
                <a:lnTo>
                  <a:pt x="78740" y="90931"/>
                </a:lnTo>
                <a:lnTo>
                  <a:pt x="87391" y="101685"/>
                </a:lnTo>
                <a:lnTo>
                  <a:pt x="97377" y="111331"/>
                </a:lnTo>
                <a:lnTo>
                  <a:pt x="107886" y="120524"/>
                </a:lnTo>
                <a:lnTo>
                  <a:pt x="118109" y="129921"/>
                </a:lnTo>
                <a:lnTo>
                  <a:pt x="128022" y="159826"/>
                </a:lnTo>
                <a:lnTo>
                  <a:pt x="131472" y="170639"/>
                </a:lnTo>
                <a:lnTo>
                  <a:pt x="131482" y="170062"/>
                </a:lnTo>
                <a:lnTo>
                  <a:pt x="131078" y="165797"/>
                </a:lnTo>
                <a:lnTo>
                  <a:pt x="133281" y="165547"/>
                </a:lnTo>
                <a:lnTo>
                  <a:pt x="141116" y="177013"/>
                </a:lnTo>
                <a:lnTo>
                  <a:pt x="157606" y="207899"/>
                </a:lnTo>
                <a:lnTo>
                  <a:pt x="162222" y="219188"/>
                </a:lnTo>
                <a:lnTo>
                  <a:pt x="166433" y="232013"/>
                </a:lnTo>
                <a:lnTo>
                  <a:pt x="169501" y="242528"/>
                </a:lnTo>
                <a:lnTo>
                  <a:pt x="170688" y="246887"/>
                </a:lnTo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783336" y="5187696"/>
            <a:ext cx="5969000" cy="1485265"/>
            <a:chOff x="783336" y="5187696"/>
            <a:chExt cx="5969000" cy="1485265"/>
          </a:xfrm>
        </p:grpSpPr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32120" y="6028944"/>
              <a:ext cx="1219962" cy="64390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89432" y="5193792"/>
              <a:ext cx="5440680" cy="765175"/>
            </a:xfrm>
            <a:custGeom>
              <a:avLst/>
              <a:gdLst/>
              <a:ahLst/>
              <a:cxnLst/>
              <a:rect l="l" t="t" r="r" b="b"/>
              <a:pathLst>
                <a:path w="5440680" h="765175">
                  <a:moveTo>
                    <a:pt x="5313172" y="0"/>
                  </a:moveTo>
                  <a:lnTo>
                    <a:pt x="127508" y="0"/>
                  </a:lnTo>
                  <a:lnTo>
                    <a:pt x="77875" y="10029"/>
                  </a:lnTo>
                  <a:lnTo>
                    <a:pt x="37345" y="37369"/>
                  </a:lnTo>
                  <a:lnTo>
                    <a:pt x="10020" y="77902"/>
                  </a:lnTo>
                  <a:lnTo>
                    <a:pt x="0" y="127507"/>
                  </a:lnTo>
                  <a:lnTo>
                    <a:pt x="0" y="637539"/>
                  </a:lnTo>
                  <a:lnTo>
                    <a:pt x="10020" y="687172"/>
                  </a:lnTo>
                  <a:lnTo>
                    <a:pt x="37345" y="727702"/>
                  </a:lnTo>
                  <a:lnTo>
                    <a:pt x="77875" y="755027"/>
                  </a:lnTo>
                  <a:lnTo>
                    <a:pt x="127508" y="765047"/>
                  </a:lnTo>
                  <a:lnTo>
                    <a:pt x="5313172" y="765047"/>
                  </a:lnTo>
                  <a:lnTo>
                    <a:pt x="5362777" y="755027"/>
                  </a:lnTo>
                  <a:lnTo>
                    <a:pt x="5403310" y="727702"/>
                  </a:lnTo>
                  <a:lnTo>
                    <a:pt x="5430650" y="687172"/>
                  </a:lnTo>
                  <a:lnTo>
                    <a:pt x="5440680" y="637539"/>
                  </a:lnTo>
                  <a:lnTo>
                    <a:pt x="5440680" y="127507"/>
                  </a:lnTo>
                  <a:lnTo>
                    <a:pt x="5430650" y="77902"/>
                  </a:lnTo>
                  <a:lnTo>
                    <a:pt x="5403310" y="37369"/>
                  </a:lnTo>
                  <a:lnTo>
                    <a:pt x="5362777" y="10029"/>
                  </a:lnTo>
                  <a:lnTo>
                    <a:pt x="53131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89432" y="5193792"/>
              <a:ext cx="5440680" cy="765175"/>
            </a:xfrm>
            <a:custGeom>
              <a:avLst/>
              <a:gdLst/>
              <a:ahLst/>
              <a:cxnLst/>
              <a:rect l="l" t="t" r="r" b="b"/>
              <a:pathLst>
                <a:path w="5440680" h="765175">
                  <a:moveTo>
                    <a:pt x="0" y="127507"/>
                  </a:moveTo>
                  <a:lnTo>
                    <a:pt x="10020" y="77902"/>
                  </a:lnTo>
                  <a:lnTo>
                    <a:pt x="37345" y="37369"/>
                  </a:lnTo>
                  <a:lnTo>
                    <a:pt x="77875" y="10029"/>
                  </a:lnTo>
                  <a:lnTo>
                    <a:pt x="127508" y="0"/>
                  </a:lnTo>
                  <a:lnTo>
                    <a:pt x="5313172" y="0"/>
                  </a:lnTo>
                  <a:lnTo>
                    <a:pt x="5362777" y="10029"/>
                  </a:lnTo>
                  <a:lnTo>
                    <a:pt x="5403310" y="37369"/>
                  </a:lnTo>
                  <a:lnTo>
                    <a:pt x="5430650" y="77902"/>
                  </a:lnTo>
                  <a:lnTo>
                    <a:pt x="5440680" y="127507"/>
                  </a:lnTo>
                  <a:lnTo>
                    <a:pt x="5440680" y="637539"/>
                  </a:lnTo>
                  <a:lnTo>
                    <a:pt x="5430650" y="687172"/>
                  </a:lnTo>
                  <a:lnTo>
                    <a:pt x="5403310" y="727702"/>
                  </a:lnTo>
                  <a:lnTo>
                    <a:pt x="5362777" y="755027"/>
                  </a:lnTo>
                  <a:lnTo>
                    <a:pt x="5313172" y="765047"/>
                  </a:lnTo>
                  <a:lnTo>
                    <a:pt x="127508" y="765047"/>
                  </a:lnTo>
                  <a:lnTo>
                    <a:pt x="77875" y="755027"/>
                  </a:lnTo>
                  <a:lnTo>
                    <a:pt x="37345" y="727702"/>
                  </a:lnTo>
                  <a:lnTo>
                    <a:pt x="10020" y="687172"/>
                  </a:lnTo>
                  <a:lnTo>
                    <a:pt x="0" y="637539"/>
                  </a:lnTo>
                  <a:lnTo>
                    <a:pt x="0" y="127507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906576" y="5269738"/>
            <a:ext cx="52095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5080" indent="-28575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</a:tabLst>
            </a:pPr>
            <a:r>
              <a:rPr sz="1800" spc="90" dirty="0">
                <a:latin typeface="Times New Roman"/>
                <a:cs typeface="Times New Roman"/>
              </a:rPr>
              <a:t>It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important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highlight>
                  <a:srgbClr val="FFFF00"/>
                </a:highlight>
                <a:latin typeface="Times New Roman"/>
                <a:cs typeface="Times New Roman"/>
              </a:rPr>
              <a:t>fail</a:t>
            </a:r>
            <a:r>
              <a:rPr sz="1800" spc="70" dirty="0">
                <a:highlight>
                  <a:srgbClr val="FFFF00"/>
                </a:highlight>
                <a:latin typeface="Times New Roman"/>
                <a:cs typeface="Times New Roman"/>
              </a:rPr>
              <a:t> </a:t>
            </a:r>
            <a:r>
              <a:rPr sz="1800" dirty="0">
                <a:highlight>
                  <a:srgbClr val="FFFF00"/>
                </a:highlight>
                <a:latin typeface="Times New Roman"/>
                <a:cs typeface="Times New Roman"/>
              </a:rPr>
              <a:t>fast</a:t>
            </a:r>
            <a:r>
              <a:rPr sz="1800" spc="55" dirty="0">
                <a:highlight>
                  <a:srgbClr val="FFFF00"/>
                </a:highlight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(speedily)</a:t>
            </a:r>
            <a:r>
              <a:rPr sz="1800" spc="8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and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highlight>
                  <a:srgbClr val="FFFF00"/>
                </a:highlight>
                <a:latin typeface="Times New Roman"/>
                <a:cs typeface="Times New Roman"/>
              </a:rPr>
              <a:t>fail</a:t>
            </a:r>
            <a:r>
              <a:rPr sz="1800" spc="70" dirty="0">
                <a:highlight>
                  <a:srgbClr val="FFFF00"/>
                </a:highlight>
                <a:latin typeface="Times New Roman"/>
                <a:cs typeface="Times New Roman"/>
              </a:rPr>
              <a:t> </a:t>
            </a:r>
            <a:r>
              <a:rPr sz="1800" spc="-10" dirty="0">
                <a:highlight>
                  <a:srgbClr val="FFFF00"/>
                </a:highlight>
                <a:latin typeface="Times New Roman"/>
                <a:cs typeface="Times New Roman"/>
              </a:rPr>
              <a:t>early </a:t>
            </a:r>
            <a:r>
              <a:rPr sz="1800" spc="-10" dirty="0">
                <a:latin typeface="Times New Roman"/>
                <a:cs typeface="Times New Roman"/>
              </a:rPr>
              <a:t>	</a:t>
            </a:r>
            <a:r>
              <a:rPr sz="1800" dirty="0">
                <a:latin typeface="Times New Roman"/>
                <a:cs typeface="Times New Roman"/>
              </a:rPr>
              <a:t>in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product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development</a:t>
            </a:r>
            <a:r>
              <a:rPr sz="1800" spc="10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processes</a:t>
            </a:r>
            <a:endParaRPr sz="1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4463" y="42659"/>
            <a:ext cx="3216402" cy="62561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86511" y="841247"/>
            <a:ext cx="11214100" cy="4803775"/>
            <a:chOff x="286511" y="841247"/>
            <a:chExt cx="11214100" cy="4803775"/>
          </a:xfrm>
        </p:grpSpPr>
        <p:sp>
          <p:nvSpPr>
            <p:cNvPr id="4" name="object 4"/>
            <p:cNvSpPr/>
            <p:nvPr/>
          </p:nvSpPr>
          <p:spPr>
            <a:xfrm>
              <a:off x="292607" y="847343"/>
              <a:ext cx="11201400" cy="4791710"/>
            </a:xfrm>
            <a:custGeom>
              <a:avLst/>
              <a:gdLst/>
              <a:ahLst/>
              <a:cxnLst/>
              <a:rect l="l" t="t" r="r" b="b"/>
              <a:pathLst>
                <a:path w="11201400" h="4791710">
                  <a:moveTo>
                    <a:pt x="10402824" y="0"/>
                  </a:moveTo>
                  <a:lnTo>
                    <a:pt x="798588" y="0"/>
                  </a:lnTo>
                  <a:lnTo>
                    <a:pt x="749941" y="1457"/>
                  </a:lnTo>
                  <a:lnTo>
                    <a:pt x="702064" y="5773"/>
                  </a:lnTo>
                  <a:lnTo>
                    <a:pt x="655042" y="12865"/>
                  </a:lnTo>
                  <a:lnTo>
                    <a:pt x="608957" y="22648"/>
                  </a:lnTo>
                  <a:lnTo>
                    <a:pt x="563894" y="35040"/>
                  </a:lnTo>
                  <a:lnTo>
                    <a:pt x="519936" y="49957"/>
                  </a:lnTo>
                  <a:lnTo>
                    <a:pt x="477166" y="67315"/>
                  </a:lnTo>
                  <a:lnTo>
                    <a:pt x="435669" y="87031"/>
                  </a:lnTo>
                  <a:lnTo>
                    <a:pt x="395526" y="109022"/>
                  </a:lnTo>
                  <a:lnTo>
                    <a:pt x="356823" y="133203"/>
                  </a:lnTo>
                  <a:lnTo>
                    <a:pt x="319643" y="159492"/>
                  </a:lnTo>
                  <a:lnTo>
                    <a:pt x="284069" y="187805"/>
                  </a:lnTo>
                  <a:lnTo>
                    <a:pt x="250184" y="218058"/>
                  </a:lnTo>
                  <a:lnTo>
                    <a:pt x="218073" y="250168"/>
                  </a:lnTo>
                  <a:lnTo>
                    <a:pt x="187818" y="284051"/>
                  </a:lnTo>
                  <a:lnTo>
                    <a:pt x="159504" y="319624"/>
                  </a:lnTo>
                  <a:lnTo>
                    <a:pt x="133214" y="356803"/>
                  </a:lnTo>
                  <a:lnTo>
                    <a:pt x="109031" y="395506"/>
                  </a:lnTo>
                  <a:lnTo>
                    <a:pt x="87039" y="435647"/>
                  </a:lnTo>
                  <a:lnTo>
                    <a:pt x="67321" y="477145"/>
                  </a:lnTo>
                  <a:lnTo>
                    <a:pt x="49962" y="519915"/>
                  </a:lnTo>
                  <a:lnTo>
                    <a:pt x="35043" y="563873"/>
                  </a:lnTo>
                  <a:lnTo>
                    <a:pt x="22650" y="608937"/>
                  </a:lnTo>
                  <a:lnTo>
                    <a:pt x="12866" y="655023"/>
                  </a:lnTo>
                  <a:lnTo>
                    <a:pt x="5774" y="702047"/>
                  </a:lnTo>
                  <a:lnTo>
                    <a:pt x="1457" y="749925"/>
                  </a:lnTo>
                  <a:lnTo>
                    <a:pt x="0" y="798576"/>
                  </a:lnTo>
                  <a:lnTo>
                    <a:pt x="0" y="3992879"/>
                  </a:lnTo>
                  <a:lnTo>
                    <a:pt x="1457" y="4041530"/>
                  </a:lnTo>
                  <a:lnTo>
                    <a:pt x="5774" y="4089408"/>
                  </a:lnTo>
                  <a:lnTo>
                    <a:pt x="12866" y="4136432"/>
                  </a:lnTo>
                  <a:lnTo>
                    <a:pt x="22650" y="4182518"/>
                  </a:lnTo>
                  <a:lnTo>
                    <a:pt x="35043" y="4227582"/>
                  </a:lnTo>
                  <a:lnTo>
                    <a:pt x="49962" y="4271540"/>
                  </a:lnTo>
                  <a:lnTo>
                    <a:pt x="67321" y="4314310"/>
                  </a:lnTo>
                  <a:lnTo>
                    <a:pt x="87039" y="4355808"/>
                  </a:lnTo>
                  <a:lnTo>
                    <a:pt x="109031" y="4395949"/>
                  </a:lnTo>
                  <a:lnTo>
                    <a:pt x="133214" y="4434652"/>
                  </a:lnTo>
                  <a:lnTo>
                    <a:pt x="159504" y="4471831"/>
                  </a:lnTo>
                  <a:lnTo>
                    <a:pt x="187818" y="4507404"/>
                  </a:lnTo>
                  <a:lnTo>
                    <a:pt x="218073" y="4541287"/>
                  </a:lnTo>
                  <a:lnTo>
                    <a:pt x="250184" y="4573397"/>
                  </a:lnTo>
                  <a:lnTo>
                    <a:pt x="284069" y="4603650"/>
                  </a:lnTo>
                  <a:lnTo>
                    <a:pt x="319643" y="4631963"/>
                  </a:lnTo>
                  <a:lnTo>
                    <a:pt x="356823" y="4658252"/>
                  </a:lnTo>
                  <a:lnTo>
                    <a:pt x="395526" y="4682433"/>
                  </a:lnTo>
                  <a:lnTo>
                    <a:pt x="435669" y="4704424"/>
                  </a:lnTo>
                  <a:lnTo>
                    <a:pt x="477166" y="4724140"/>
                  </a:lnTo>
                  <a:lnTo>
                    <a:pt x="519936" y="4741498"/>
                  </a:lnTo>
                  <a:lnTo>
                    <a:pt x="563894" y="4756415"/>
                  </a:lnTo>
                  <a:lnTo>
                    <a:pt x="608957" y="4768807"/>
                  </a:lnTo>
                  <a:lnTo>
                    <a:pt x="655042" y="4778590"/>
                  </a:lnTo>
                  <a:lnTo>
                    <a:pt x="702064" y="4785682"/>
                  </a:lnTo>
                  <a:lnTo>
                    <a:pt x="749941" y="4789998"/>
                  </a:lnTo>
                  <a:lnTo>
                    <a:pt x="798588" y="4791456"/>
                  </a:lnTo>
                  <a:lnTo>
                    <a:pt x="10402824" y="4791456"/>
                  </a:lnTo>
                  <a:lnTo>
                    <a:pt x="10451474" y="4789998"/>
                  </a:lnTo>
                  <a:lnTo>
                    <a:pt x="10499352" y="4785682"/>
                  </a:lnTo>
                  <a:lnTo>
                    <a:pt x="10546376" y="4778590"/>
                  </a:lnTo>
                  <a:lnTo>
                    <a:pt x="10592462" y="4768807"/>
                  </a:lnTo>
                  <a:lnTo>
                    <a:pt x="10637526" y="4756415"/>
                  </a:lnTo>
                  <a:lnTo>
                    <a:pt x="10681484" y="4741498"/>
                  </a:lnTo>
                  <a:lnTo>
                    <a:pt x="10724254" y="4724140"/>
                  </a:lnTo>
                  <a:lnTo>
                    <a:pt x="10765752" y="4704424"/>
                  </a:lnTo>
                  <a:lnTo>
                    <a:pt x="10805893" y="4682433"/>
                  </a:lnTo>
                  <a:lnTo>
                    <a:pt x="10844596" y="4658252"/>
                  </a:lnTo>
                  <a:lnTo>
                    <a:pt x="10881775" y="4631963"/>
                  </a:lnTo>
                  <a:lnTo>
                    <a:pt x="10917348" y="4603650"/>
                  </a:lnTo>
                  <a:lnTo>
                    <a:pt x="10951231" y="4573397"/>
                  </a:lnTo>
                  <a:lnTo>
                    <a:pt x="10983341" y="4541287"/>
                  </a:lnTo>
                  <a:lnTo>
                    <a:pt x="11013594" y="4507404"/>
                  </a:lnTo>
                  <a:lnTo>
                    <a:pt x="11041907" y="4471831"/>
                  </a:lnTo>
                  <a:lnTo>
                    <a:pt x="11068196" y="4434652"/>
                  </a:lnTo>
                  <a:lnTo>
                    <a:pt x="11092377" y="4395949"/>
                  </a:lnTo>
                  <a:lnTo>
                    <a:pt x="11114368" y="4355808"/>
                  </a:lnTo>
                  <a:lnTo>
                    <a:pt x="11134084" y="4314310"/>
                  </a:lnTo>
                  <a:lnTo>
                    <a:pt x="11151442" y="4271540"/>
                  </a:lnTo>
                  <a:lnTo>
                    <a:pt x="11166359" y="4227582"/>
                  </a:lnTo>
                  <a:lnTo>
                    <a:pt x="11178751" y="4182518"/>
                  </a:lnTo>
                  <a:lnTo>
                    <a:pt x="11188534" y="4136432"/>
                  </a:lnTo>
                  <a:lnTo>
                    <a:pt x="11195626" y="4089408"/>
                  </a:lnTo>
                  <a:lnTo>
                    <a:pt x="11199942" y="4041530"/>
                  </a:lnTo>
                  <a:lnTo>
                    <a:pt x="11201400" y="3992879"/>
                  </a:lnTo>
                  <a:lnTo>
                    <a:pt x="11201400" y="798576"/>
                  </a:lnTo>
                  <a:lnTo>
                    <a:pt x="11199942" y="749925"/>
                  </a:lnTo>
                  <a:lnTo>
                    <a:pt x="11195626" y="702047"/>
                  </a:lnTo>
                  <a:lnTo>
                    <a:pt x="11188534" y="655023"/>
                  </a:lnTo>
                  <a:lnTo>
                    <a:pt x="11178751" y="608937"/>
                  </a:lnTo>
                  <a:lnTo>
                    <a:pt x="11166359" y="563873"/>
                  </a:lnTo>
                  <a:lnTo>
                    <a:pt x="11151442" y="519915"/>
                  </a:lnTo>
                  <a:lnTo>
                    <a:pt x="11134084" y="477145"/>
                  </a:lnTo>
                  <a:lnTo>
                    <a:pt x="11114368" y="435647"/>
                  </a:lnTo>
                  <a:lnTo>
                    <a:pt x="11092377" y="395506"/>
                  </a:lnTo>
                  <a:lnTo>
                    <a:pt x="11068196" y="356803"/>
                  </a:lnTo>
                  <a:lnTo>
                    <a:pt x="11041907" y="319624"/>
                  </a:lnTo>
                  <a:lnTo>
                    <a:pt x="11013594" y="284051"/>
                  </a:lnTo>
                  <a:lnTo>
                    <a:pt x="10983341" y="250168"/>
                  </a:lnTo>
                  <a:lnTo>
                    <a:pt x="10951231" y="218058"/>
                  </a:lnTo>
                  <a:lnTo>
                    <a:pt x="10917348" y="187805"/>
                  </a:lnTo>
                  <a:lnTo>
                    <a:pt x="10881775" y="159492"/>
                  </a:lnTo>
                  <a:lnTo>
                    <a:pt x="10844596" y="133203"/>
                  </a:lnTo>
                  <a:lnTo>
                    <a:pt x="10805893" y="109022"/>
                  </a:lnTo>
                  <a:lnTo>
                    <a:pt x="10765752" y="87031"/>
                  </a:lnTo>
                  <a:lnTo>
                    <a:pt x="10724254" y="67315"/>
                  </a:lnTo>
                  <a:lnTo>
                    <a:pt x="10681484" y="49957"/>
                  </a:lnTo>
                  <a:lnTo>
                    <a:pt x="10637526" y="35040"/>
                  </a:lnTo>
                  <a:lnTo>
                    <a:pt x="10592462" y="22648"/>
                  </a:lnTo>
                  <a:lnTo>
                    <a:pt x="10546376" y="12865"/>
                  </a:lnTo>
                  <a:lnTo>
                    <a:pt x="10499352" y="5773"/>
                  </a:lnTo>
                  <a:lnTo>
                    <a:pt x="10451474" y="1457"/>
                  </a:lnTo>
                  <a:lnTo>
                    <a:pt x="104028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92607" y="847343"/>
              <a:ext cx="11201400" cy="4791710"/>
            </a:xfrm>
            <a:custGeom>
              <a:avLst/>
              <a:gdLst/>
              <a:ahLst/>
              <a:cxnLst/>
              <a:rect l="l" t="t" r="r" b="b"/>
              <a:pathLst>
                <a:path w="11201400" h="4791710">
                  <a:moveTo>
                    <a:pt x="0" y="798576"/>
                  </a:moveTo>
                  <a:lnTo>
                    <a:pt x="1457" y="749925"/>
                  </a:lnTo>
                  <a:lnTo>
                    <a:pt x="5774" y="702047"/>
                  </a:lnTo>
                  <a:lnTo>
                    <a:pt x="12866" y="655023"/>
                  </a:lnTo>
                  <a:lnTo>
                    <a:pt x="22650" y="608937"/>
                  </a:lnTo>
                  <a:lnTo>
                    <a:pt x="35043" y="563873"/>
                  </a:lnTo>
                  <a:lnTo>
                    <a:pt x="49962" y="519915"/>
                  </a:lnTo>
                  <a:lnTo>
                    <a:pt x="67321" y="477145"/>
                  </a:lnTo>
                  <a:lnTo>
                    <a:pt x="87039" y="435647"/>
                  </a:lnTo>
                  <a:lnTo>
                    <a:pt x="109031" y="395506"/>
                  </a:lnTo>
                  <a:lnTo>
                    <a:pt x="133214" y="356803"/>
                  </a:lnTo>
                  <a:lnTo>
                    <a:pt x="159504" y="319624"/>
                  </a:lnTo>
                  <a:lnTo>
                    <a:pt x="187818" y="284051"/>
                  </a:lnTo>
                  <a:lnTo>
                    <a:pt x="218073" y="250168"/>
                  </a:lnTo>
                  <a:lnTo>
                    <a:pt x="250184" y="218058"/>
                  </a:lnTo>
                  <a:lnTo>
                    <a:pt x="284069" y="187805"/>
                  </a:lnTo>
                  <a:lnTo>
                    <a:pt x="319643" y="159492"/>
                  </a:lnTo>
                  <a:lnTo>
                    <a:pt x="356823" y="133203"/>
                  </a:lnTo>
                  <a:lnTo>
                    <a:pt x="395526" y="109022"/>
                  </a:lnTo>
                  <a:lnTo>
                    <a:pt x="435669" y="87031"/>
                  </a:lnTo>
                  <a:lnTo>
                    <a:pt x="477166" y="67315"/>
                  </a:lnTo>
                  <a:lnTo>
                    <a:pt x="519936" y="49957"/>
                  </a:lnTo>
                  <a:lnTo>
                    <a:pt x="563894" y="35040"/>
                  </a:lnTo>
                  <a:lnTo>
                    <a:pt x="608957" y="22648"/>
                  </a:lnTo>
                  <a:lnTo>
                    <a:pt x="655042" y="12865"/>
                  </a:lnTo>
                  <a:lnTo>
                    <a:pt x="702064" y="5773"/>
                  </a:lnTo>
                  <a:lnTo>
                    <a:pt x="749941" y="1457"/>
                  </a:lnTo>
                  <a:lnTo>
                    <a:pt x="798588" y="0"/>
                  </a:lnTo>
                  <a:lnTo>
                    <a:pt x="10402824" y="0"/>
                  </a:lnTo>
                  <a:lnTo>
                    <a:pt x="10451474" y="1457"/>
                  </a:lnTo>
                  <a:lnTo>
                    <a:pt x="10499352" y="5773"/>
                  </a:lnTo>
                  <a:lnTo>
                    <a:pt x="10546376" y="12865"/>
                  </a:lnTo>
                  <a:lnTo>
                    <a:pt x="10592462" y="22648"/>
                  </a:lnTo>
                  <a:lnTo>
                    <a:pt x="10637526" y="35040"/>
                  </a:lnTo>
                  <a:lnTo>
                    <a:pt x="10681484" y="49957"/>
                  </a:lnTo>
                  <a:lnTo>
                    <a:pt x="10724254" y="67315"/>
                  </a:lnTo>
                  <a:lnTo>
                    <a:pt x="10765752" y="87031"/>
                  </a:lnTo>
                  <a:lnTo>
                    <a:pt x="10805893" y="109022"/>
                  </a:lnTo>
                  <a:lnTo>
                    <a:pt x="10844596" y="133203"/>
                  </a:lnTo>
                  <a:lnTo>
                    <a:pt x="10881775" y="159492"/>
                  </a:lnTo>
                  <a:lnTo>
                    <a:pt x="10917348" y="187805"/>
                  </a:lnTo>
                  <a:lnTo>
                    <a:pt x="10951231" y="218058"/>
                  </a:lnTo>
                  <a:lnTo>
                    <a:pt x="10983341" y="250168"/>
                  </a:lnTo>
                  <a:lnTo>
                    <a:pt x="11013594" y="284051"/>
                  </a:lnTo>
                  <a:lnTo>
                    <a:pt x="11041907" y="319624"/>
                  </a:lnTo>
                  <a:lnTo>
                    <a:pt x="11068196" y="356803"/>
                  </a:lnTo>
                  <a:lnTo>
                    <a:pt x="11092377" y="395506"/>
                  </a:lnTo>
                  <a:lnTo>
                    <a:pt x="11114368" y="435647"/>
                  </a:lnTo>
                  <a:lnTo>
                    <a:pt x="11134084" y="477145"/>
                  </a:lnTo>
                  <a:lnTo>
                    <a:pt x="11151442" y="519915"/>
                  </a:lnTo>
                  <a:lnTo>
                    <a:pt x="11166359" y="563873"/>
                  </a:lnTo>
                  <a:lnTo>
                    <a:pt x="11178751" y="608937"/>
                  </a:lnTo>
                  <a:lnTo>
                    <a:pt x="11188534" y="655023"/>
                  </a:lnTo>
                  <a:lnTo>
                    <a:pt x="11195626" y="702047"/>
                  </a:lnTo>
                  <a:lnTo>
                    <a:pt x="11199942" y="749925"/>
                  </a:lnTo>
                  <a:lnTo>
                    <a:pt x="11201400" y="798576"/>
                  </a:lnTo>
                  <a:lnTo>
                    <a:pt x="11201400" y="3992879"/>
                  </a:lnTo>
                  <a:lnTo>
                    <a:pt x="11199942" y="4041530"/>
                  </a:lnTo>
                  <a:lnTo>
                    <a:pt x="11195626" y="4089408"/>
                  </a:lnTo>
                  <a:lnTo>
                    <a:pt x="11188534" y="4136432"/>
                  </a:lnTo>
                  <a:lnTo>
                    <a:pt x="11178751" y="4182518"/>
                  </a:lnTo>
                  <a:lnTo>
                    <a:pt x="11166359" y="4227582"/>
                  </a:lnTo>
                  <a:lnTo>
                    <a:pt x="11151442" y="4271540"/>
                  </a:lnTo>
                  <a:lnTo>
                    <a:pt x="11134084" y="4314310"/>
                  </a:lnTo>
                  <a:lnTo>
                    <a:pt x="11114368" y="4355808"/>
                  </a:lnTo>
                  <a:lnTo>
                    <a:pt x="11092377" y="4395949"/>
                  </a:lnTo>
                  <a:lnTo>
                    <a:pt x="11068196" y="4434652"/>
                  </a:lnTo>
                  <a:lnTo>
                    <a:pt x="11041907" y="4471831"/>
                  </a:lnTo>
                  <a:lnTo>
                    <a:pt x="11013594" y="4507404"/>
                  </a:lnTo>
                  <a:lnTo>
                    <a:pt x="10983341" y="4541287"/>
                  </a:lnTo>
                  <a:lnTo>
                    <a:pt x="10951231" y="4573397"/>
                  </a:lnTo>
                  <a:lnTo>
                    <a:pt x="10917348" y="4603650"/>
                  </a:lnTo>
                  <a:lnTo>
                    <a:pt x="10881775" y="4631963"/>
                  </a:lnTo>
                  <a:lnTo>
                    <a:pt x="10844596" y="4658252"/>
                  </a:lnTo>
                  <a:lnTo>
                    <a:pt x="10805893" y="4682433"/>
                  </a:lnTo>
                  <a:lnTo>
                    <a:pt x="10765752" y="4704424"/>
                  </a:lnTo>
                  <a:lnTo>
                    <a:pt x="10724254" y="4724140"/>
                  </a:lnTo>
                  <a:lnTo>
                    <a:pt x="10681484" y="4741498"/>
                  </a:lnTo>
                  <a:lnTo>
                    <a:pt x="10637526" y="4756415"/>
                  </a:lnTo>
                  <a:lnTo>
                    <a:pt x="10592462" y="4768807"/>
                  </a:lnTo>
                  <a:lnTo>
                    <a:pt x="10546376" y="4778590"/>
                  </a:lnTo>
                  <a:lnTo>
                    <a:pt x="10499352" y="4785682"/>
                  </a:lnTo>
                  <a:lnTo>
                    <a:pt x="10451474" y="4789998"/>
                  </a:lnTo>
                  <a:lnTo>
                    <a:pt x="10402824" y="4791456"/>
                  </a:lnTo>
                  <a:lnTo>
                    <a:pt x="798588" y="4791456"/>
                  </a:lnTo>
                  <a:lnTo>
                    <a:pt x="749941" y="4789998"/>
                  </a:lnTo>
                  <a:lnTo>
                    <a:pt x="702064" y="4785682"/>
                  </a:lnTo>
                  <a:lnTo>
                    <a:pt x="655042" y="4778590"/>
                  </a:lnTo>
                  <a:lnTo>
                    <a:pt x="608957" y="4768807"/>
                  </a:lnTo>
                  <a:lnTo>
                    <a:pt x="563894" y="4756415"/>
                  </a:lnTo>
                  <a:lnTo>
                    <a:pt x="519936" y="4741498"/>
                  </a:lnTo>
                  <a:lnTo>
                    <a:pt x="477166" y="4724140"/>
                  </a:lnTo>
                  <a:lnTo>
                    <a:pt x="435669" y="4704424"/>
                  </a:lnTo>
                  <a:lnTo>
                    <a:pt x="395526" y="4682433"/>
                  </a:lnTo>
                  <a:lnTo>
                    <a:pt x="356823" y="4658252"/>
                  </a:lnTo>
                  <a:lnTo>
                    <a:pt x="319643" y="4631963"/>
                  </a:lnTo>
                  <a:lnTo>
                    <a:pt x="284069" y="4603650"/>
                  </a:lnTo>
                  <a:lnTo>
                    <a:pt x="250184" y="4573397"/>
                  </a:lnTo>
                  <a:lnTo>
                    <a:pt x="218073" y="4541287"/>
                  </a:lnTo>
                  <a:lnTo>
                    <a:pt x="187818" y="4507404"/>
                  </a:lnTo>
                  <a:lnTo>
                    <a:pt x="159504" y="4471831"/>
                  </a:lnTo>
                  <a:lnTo>
                    <a:pt x="133214" y="4434652"/>
                  </a:lnTo>
                  <a:lnTo>
                    <a:pt x="109031" y="4395949"/>
                  </a:lnTo>
                  <a:lnTo>
                    <a:pt x="87039" y="4355808"/>
                  </a:lnTo>
                  <a:lnTo>
                    <a:pt x="67321" y="4314310"/>
                  </a:lnTo>
                  <a:lnTo>
                    <a:pt x="49962" y="4271540"/>
                  </a:lnTo>
                  <a:lnTo>
                    <a:pt x="35043" y="4227582"/>
                  </a:lnTo>
                  <a:lnTo>
                    <a:pt x="22650" y="4182518"/>
                  </a:lnTo>
                  <a:lnTo>
                    <a:pt x="12866" y="4136432"/>
                  </a:lnTo>
                  <a:lnTo>
                    <a:pt x="5774" y="4089408"/>
                  </a:lnTo>
                  <a:lnTo>
                    <a:pt x="1457" y="4041530"/>
                  </a:lnTo>
                  <a:lnTo>
                    <a:pt x="0" y="3992879"/>
                  </a:lnTo>
                  <a:lnTo>
                    <a:pt x="0" y="798576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05434" y="1375664"/>
            <a:ext cx="10549255" cy="3684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450850" indent="-28702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</a:tabLst>
            </a:pPr>
            <a:r>
              <a:rPr sz="2400" spc="130" dirty="0">
                <a:latin typeface="Times New Roman"/>
                <a:cs typeface="Times New Roman"/>
              </a:rPr>
              <a:t>It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serves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to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bring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many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concepts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possible,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review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them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determine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best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options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which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should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considered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for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further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development.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20"/>
              </a:spcBef>
              <a:buFont typeface="Wingdings"/>
              <a:buChar char=""/>
            </a:pPr>
            <a:endParaRPr sz="24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2400" spc="75" dirty="0">
                <a:latin typeface="Times New Roman"/>
                <a:cs typeface="Times New Roman"/>
              </a:rPr>
              <a:t>There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three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routes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which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used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generate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new</a:t>
            </a:r>
            <a:r>
              <a:rPr sz="2400" spc="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ideas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institution;</a:t>
            </a:r>
            <a:endParaRPr sz="2400">
              <a:latin typeface="Times New Roman"/>
              <a:cs typeface="Times New Roman"/>
            </a:endParaRPr>
          </a:p>
          <a:p>
            <a:pPr marL="299085" marR="5080">
              <a:lnSpc>
                <a:spcPct val="100000"/>
              </a:lnSpc>
              <a:spcBef>
                <a:spcPts val="5"/>
              </a:spcBef>
              <a:tabLst>
                <a:tab pos="1569085" algn="l"/>
              </a:tabLst>
            </a:pPr>
            <a:r>
              <a:rPr sz="2400" dirty="0">
                <a:latin typeface="Times New Roman"/>
                <a:cs typeface="Times New Roman"/>
              </a:rPr>
              <a:t>“bottom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up”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(idea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from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ground)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60" dirty="0">
                <a:latin typeface="Times New Roman"/>
                <a:cs typeface="Times New Roman"/>
              </a:rPr>
              <a:t>or</a:t>
            </a:r>
            <a:r>
              <a:rPr sz="2400" dirty="0">
                <a:latin typeface="Times New Roman"/>
                <a:cs typeface="Times New Roman"/>
              </a:rPr>
              <a:t> “top</a:t>
            </a:r>
            <a:r>
              <a:rPr sz="2400" spc="-10" dirty="0">
                <a:latin typeface="Times New Roman"/>
                <a:cs typeface="Times New Roman"/>
              </a:rPr>
              <a:t> down”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(ideas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from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management)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60" dirty="0">
                <a:latin typeface="Times New Roman"/>
                <a:cs typeface="Times New Roman"/>
              </a:rPr>
              <a:t>or</a:t>
            </a:r>
            <a:r>
              <a:rPr sz="2400" spc="-25" dirty="0">
                <a:latin typeface="Times New Roman"/>
                <a:cs typeface="Times New Roman"/>
              </a:rPr>
              <a:t> the </a:t>
            </a:r>
            <a:r>
              <a:rPr sz="2400" dirty="0">
                <a:latin typeface="Times New Roman"/>
                <a:cs typeface="Times New Roman"/>
              </a:rPr>
              <a:t>hybrid</a:t>
            </a:r>
            <a:r>
              <a:rPr sz="2400" spc="10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of</a:t>
            </a:r>
            <a:r>
              <a:rPr sz="2400" dirty="0">
                <a:latin typeface="Times New Roman"/>
                <a:cs typeface="Times New Roman"/>
              </a:rPr>
              <a:t>	both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routes.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2400">
              <a:latin typeface="Times New Roman"/>
              <a:cs typeface="Times New Roman"/>
            </a:endParaRPr>
          </a:p>
          <a:p>
            <a:pPr marL="299085" marR="109855" indent="-287020" algn="just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2400" dirty="0">
                <a:latin typeface="Times New Roman"/>
                <a:cs typeface="Times New Roman"/>
              </a:rPr>
              <a:t>Ideation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methods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include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visiting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customers</a:t>
            </a:r>
            <a:r>
              <a:rPr sz="2400" spc="1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gaining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insights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customer needs,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Product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Value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Analysis,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Identifying</a:t>
            </a:r>
            <a:r>
              <a:rPr sz="2400" spc="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market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trends,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brainstorming </a:t>
            </a:r>
            <a:r>
              <a:rPr sz="2400" spc="-10" dirty="0">
                <a:latin typeface="Times New Roman"/>
                <a:cs typeface="Times New Roman"/>
              </a:rPr>
              <a:t>sessions, </a:t>
            </a:r>
            <a:r>
              <a:rPr sz="2400" spc="55" dirty="0">
                <a:latin typeface="Times New Roman"/>
                <a:cs typeface="Times New Roman"/>
              </a:rPr>
              <a:t>thorough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analysis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competitors’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products,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literature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reviews,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patents.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85160" y="847344"/>
            <a:ext cx="6051042" cy="544144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51782" y="6321653"/>
            <a:ext cx="34696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Arial"/>
                <a:cs typeface="Arial"/>
              </a:rPr>
              <a:t>Source:</a:t>
            </a:r>
            <a:r>
              <a:rPr sz="1200" i="1" spc="100" dirty="0">
                <a:latin typeface="Arial"/>
                <a:cs typeface="Arial"/>
              </a:rPr>
              <a:t> </a:t>
            </a:r>
            <a:r>
              <a:rPr sz="1200" i="1" spc="-10" dirty="0">
                <a:latin typeface="Arial"/>
                <a:cs typeface="Arial"/>
              </a:rPr>
              <a:t>https:/</a:t>
            </a:r>
            <a:r>
              <a:rPr sz="1200" i="1" spc="-10" dirty="0">
                <a:latin typeface="Arial"/>
                <a:cs typeface="Arial"/>
                <a:hlinkClick r:id="rId3"/>
              </a:rPr>
              <a:t>/www.p</a:t>
            </a:r>
            <a:r>
              <a:rPr sz="1200" i="1" spc="-10" dirty="0">
                <a:latin typeface="Arial"/>
                <a:cs typeface="Arial"/>
              </a:rPr>
              <a:t>r</a:t>
            </a:r>
            <a:r>
              <a:rPr sz="1200" i="1" spc="-10" dirty="0">
                <a:latin typeface="Arial"/>
                <a:cs typeface="Arial"/>
                <a:hlinkClick r:id="rId3"/>
              </a:rPr>
              <a:t>ocess.st/prioritization-matrix/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70247" y="164579"/>
            <a:ext cx="3216402" cy="6256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57783" y="853427"/>
            <a:ext cx="6619875" cy="4842510"/>
            <a:chOff x="557783" y="853427"/>
            <a:chExt cx="6619875" cy="48425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7783" y="853427"/>
              <a:ext cx="6619494" cy="484251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2855" y="1048511"/>
              <a:ext cx="6236208" cy="445922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636775" y="1886711"/>
              <a:ext cx="664845" cy="226060"/>
            </a:xfrm>
            <a:custGeom>
              <a:avLst/>
              <a:gdLst/>
              <a:ahLst/>
              <a:cxnLst/>
              <a:rect l="l" t="t" r="r" b="b"/>
              <a:pathLst>
                <a:path w="664844" h="226060">
                  <a:moveTo>
                    <a:pt x="626872" y="0"/>
                  </a:moveTo>
                  <a:lnTo>
                    <a:pt x="37592" y="0"/>
                  </a:lnTo>
                  <a:lnTo>
                    <a:pt x="22985" y="2962"/>
                  </a:lnTo>
                  <a:lnTo>
                    <a:pt x="11033" y="11033"/>
                  </a:lnTo>
                  <a:lnTo>
                    <a:pt x="2962" y="22985"/>
                  </a:lnTo>
                  <a:lnTo>
                    <a:pt x="0" y="37591"/>
                  </a:lnTo>
                  <a:lnTo>
                    <a:pt x="0" y="187960"/>
                  </a:lnTo>
                  <a:lnTo>
                    <a:pt x="2962" y="202566"/>
                  </a:lnTo>
                  <a:lnTo>
                    <a:pt x="11033" y="214518"/>
                  </a:lnTo>
                  <a:lnTo>
                    <a:pt x="22985" y="222589"/>
                  </a:lnTo>
                  <a:lnTo>
                    <a:pt x="37592" y="225551"/>
                  </a:lnTo>
                  <a:lnTo>
                    <a:pt x="626872" y="225551"/>
                  </a:lnTo>
                  <a:lnTo>
                    <a:pt x="641478" y="222589"/>
                  </a:lnTo>
                  <a:lnTo>
                    <a:pt x="653430" y="214518"/>
                  </a:lnTo>
                  <a:lnTo>
                    <a:pt x="661501" y="202566"/>
                  </a:lnTo>
                  <a:lnTo>
                    <a:pt x="664463" y="187960"/>
                  </a:lnTo>
                  <a:lnTo>
                    <a:pt x="664463" y="37591"/>
                  </a:lnTo>
                  <a:lnTo>
                    <a:pt x="661501" y="22985"/>
                  </a:lnTo>
                  <a:lnTo>
                    <a:pt x="653430" y="11033"/>
                  </a:lnTo>
                  <a:lnTo>
                    <a:pt x="641478" y="2962"/>
                  </a:lnTo>
                  <a:lnTo>
                    <a:pt x="626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636775" y="1886711"/>
              <a:ext cx="664845" cy="226060"/>
            </a:xfrm>
            <a:custGeom>
              <a:avLst/>
              <a:gdLst/>
              <a:ahLst/>
              <a:cxnLst/>
              <a:rect l="l" t="t" r="r" b="b"/>
              <a:pathLst>
                <a:path w="664844" h="226060">
                  <a:moveTo>
                    <a:pt x="0" y="37591"/>
                  </a:moveTo>
                  <a:lnTo>
                    <a:pt x="2962" y="22985"/>
                  </a:lnTo>
                  <a:lnTo>
                    <a:pt x="11033" y="11033"/>
                  </a:lnTo>
                  <a:lnTo>
                    <a:pt x="22985" y="2962"/>
                  </a:lnTo>
                  <a:lnTo>
                    <a:pt x="37592" y="0"/>
                  </a:lnTo>
                  <a:lnTo>
                    <a:pt x="626872" y="0"/>
                  </a:lnTo>
                  <a:lnTo>
                    <a:pt x="641478" y="2962"/>
                  </a:lnTo>
                  <a:lnTo>
                    <a:pt x="653430" y="11033"/>
                  </a:lnTo>
                  <a:lnTo>
                    <a:pt x="661501" y="22985"/>
                  </a:lnTo>
                  <a:lnTo>
                    <a:pt x="664463" y="37591"/>
                  </a:lnTo>
                  <a:lnTo>
                    <a:pt x="664463" y="187960"/>
                  </a:lnTo>
                  <a:lnTo>
                    <a:pt x="661501" y="202566"/>
                  </a:lnTo>
                  <a:lnTo>
                    <a:pt x="653430" y="214518"/>
                  </a:lnTo>
                  <a:lnTo>
                    <a:pt x="641478" y="222589"/>
                  </a:lnTo>
                  <a:lnTo>
                    <a:pt x="626872" y="225551"/>
                  </a:lnTo>
                  <a:lnTo>
                    <a:pt x="37592" y="225551"/>
                  </a:lnTo>
                  <a:lnTo>
                    <a:pt x="22985" y="222589"/>
                  </a:lnTo>
                  <a:lnTo>
                    <a:pt x="11033" y="214518"/>
                  </a:lnTo>
                  <a:lnTo>
                    <a:pt x="2962" y="202566"/>
                  </a:lnTo>
                  <a:lnTo>
                    <a:pt x="0" y="187960"/>
                  </a:lnTo>
                  <a:lnTo>
                    <a:pt x="0" y="37591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749932" y="1894458"/>
            <a:ext cx="4413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Stage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6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532378" y="1877314"/>
            <a:ext cx="677545" cy="238760"/>
            <a:chOff x="3532378" y="1877314"/>
            <a:chExt cx="677545" cy="238760"/>
          </a:xfrm>
        </p:grpSpPr>
        <p:sp>
          <p:nvSpPr>
            <p:cNvPr id="9" name="object 9"/>
            <p:cNvSpPr/>
            <p:nvPr/>
          </p:nvSpPr>
          <p:spPr>
            <a:xfrm>
              <a:off x="3538728" y="1883664"/>
              <a:ext cx="664845" cy="226060"/>
            </a:xfrm>
            <a:custGeom>
              <a:avLst/>
              <a:gdLst/>
              <a:ahLst/>
              <a:cxnLst/>
              <a:rect l="l" t="t" r="r" b="b"/>
              <a:pathLst>
                <a:path w="664845" h="226060">
                  <a:moveTo>
                    <a:pt x="626872" y="0"/>
                  </a:moveTo>
                  <a:lnTo>
                    <a:pt x="37592" y="0"/>
                  </a:lnTo>
                  <a:lnTo>
                    <a:pt x="22985" y="2962"/>
                  </a:lnTo>
                  <a:lnTo>
                    <a:pt x="11033" y="11033"/>
                  </a:lnTo>
                  <a:lnTo>
                    <a:pt x="2962" y="22985"/>
                  </a:lnTo>
                  <a:lnTo>
                    <a:pt x="0" y="37591"/>
                  </a:lnTo>
                  <a:lnTo>
                    <a:pt x="0" y="187960"/>
                  </a:lnTo>
                  <a:lnTo>
                    <a:pt x="2962" y="202566"/>
                  </a:lnTo>
                  <a:lnTo>
                    <a:pt x="11033" y="214518"/>
                  </a:lnTo>
                  <a:lnTo>
                    <a:pt x="22985" y="222589"/>
                  </a:lnTo>
                  <a:lnTo>
                    <a:pt x="37592" y="225551"/>
                  </a:lnTo>
                  <a:lnTo>
                    <a:pt x="626872" y="225551"/>
                  </a:lnTo>
                  <a:lnTo>
                    <a:pt x="641478" y="222589"/>
                  </a:lnTo>
                  <a:lnTo>
                    <a:pt x="653430" y="214518"/>
                  </a:lnTo>
                  <a:lnTo>
                    <a:pt x="661501" y="202566"/>
                  </a:lnTo>
                  <a:lnTo>
                    <a:pt x="664463" y="187960"/>
                  </a:lnTo>
                  <a:lnTo>
                    <a:pt x="664463" y="37591"/>
                  </a:lnTo>
                  <a:lnTo>
                    <a:pt x="661501" y="22985"/>
                  </a:lnTo>
                  <a:lnTo>
                    <a:pt x="653430" y="11033"/>
                  </a:lnTo>
                  <a:lnTo>
                    <a:pt x="641478" y="2962"/>
                  </a:lnTo>
                  <a:lnTo>
                    <a:pt x="626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538728" y="1883664"/>
              <a:ext cx="664845" cy="226060"/>
            </a:xfrm>
            <a:custGeom>
              <a:avLst/>
              <a:gdLst/>
              <a:ahLst/>
              <a:cxnLst/>
              <a:rect l="l" t="t" r="r" b="b"/>
              <a:pathLst>
                <a:path w="664845" h="226060">
                  <a:moveTo>
                    <a:pt x="0" y="37591"/>
                  </a:moveTo>
                  <a:lnTo>
                    <a:pt x="2962" y="22985"/>
                  </a:lnTo>
                  <a:lnTo>
                    <a:pt x="11033" y="11033"/>
                  </a:lnTo>
                  <a:lnTo>
                    <a:pt x="22985" y="2962"/>
                  </a:lnTo>
                  <a:lnTo>
                    <a:pt x="37592" y="0"/>
                  </a:lnTo>
                  <a:lnTo>
                    <a:pt x="626872" y="0"/>
                  </a:lnTo>
                  <a:lnTo>
                    <a:pt x="641478" y="2962"/>
                  </a:lnTo>
                  <a:lnTo>
                    <a:pt x="653430" y="11033"/>
                  </a:lnTo>
                  <a:lnTo>
                    <a:pt x="661501" y="22985"/>
                  </a:lnTo>
                  <a:lnTo>
                    <a:pt x="664463" y="37591"/>
                  </a:lnTo>
                  <a:lnTo>
                    <a:pt x="664463" y="187960"/>
                  </a:lnTo>
                  <a:lnTo>
                    <a:pt x="661501" y="202566"/>
                  </a:lnTo>
                  <a:lnTo>
                    <a:pt x="653430" y="214518"/>
                  </a:lnTo>
                  <a:lnTo>
                    <a:pt x="641478" y="222589"/>
                  </a:lnTo>
                  <a:lnTo>
                    <a:pt x="626872" y="225551"/>
                  </a:lnTo>
                  <a:lnTo>
                    <a:pt x="37592" y="225551"/>
                  </a:lnTo>
                  <a:lnTo>
                    <a:pt x="22985" y="222589"/>
                  </a:lnTo>
                  <a:lnTo>
                    <a:pt x="11033" y="214518"/>
                  </a:lnTo>
                  <a:lnTo>
                    <a:pt x="2962" y="202566"/>
                  </a:lnTo>
                  <a:lnTo>
                    <a:pt x="0" y="187960"/>
                  </a:lnTo>
                  <a:lnTo>
                    <a:pt x="0" y="37591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650996" y="1891664"/>
            <a:ext cx="4413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Stage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6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022850" y="1880361"/>
            <a:ext cx="677545" cy="238760"/>
            <a:chOff x="5022850" y="1880361"/>
            <a:chExt cx="677545" cy="238760"/>
          </a:xfrm>
        </p:grpSpPr>
        <p:sp>
          <p:nvSpPr>
            <p:cNvPr id="13" name="object 13"/>
            <p:cNvSpPr/>
            <p:nvPr/>
          </p:nvSpPr>
          <p:spPr>
            <a:xfrm>
              <a:off x="5029200" y="1886711"/>
              <a:ext cx="664845" cy="226060"/>
            </a:xfrm>
            <a:custGeom>
              <a:avLst/>
              <a:gdLst/>
              <a:ahLst/>
              <a:cxnLst/>
              <a:rect l="l" t="t" r="r" b="b"/>
              <a:pathLst>
                <a:path w="664845" h="226060">
                  <a:moveTo>
                    <a:pt x="626872" y="0"/>
                  </a:moveTo>
                  <a:lnTo>
                    <a:pt x="37591" y="0"/>
                  </a:lnTo>
                  <a:lnTo>
                    <a:pt x="22985" y="2962"/>
                  </a:lnTo>
                  <a:lnTo>
                    <a:pt x="11033" y="11033"/>
                  </a:lnTo>
                  <a:lnTo>
                    <a:pt x="2962" y="22985"/>
                  </a:lnTo>
                  <a:lnTo>
                    <a:pt x="0" y="37591"/>
                  </a:lnTo>
                  <a:lnTo>
                    <a:pt x="0" y="187960"/>
                  </a:lnTo>
                  <a:lnTo>
                    <a:pt x="2962" y="202566"/>
                  </a:lnTo>
                  <a:lnTo>
                    <a:pt x="11033" y="214518"/>
                  </a:lnTo>
                  <a:lnTo>
                    <a:pt x="22985" y="222589"/>
                  </a:lnTo>
                  <a:lnTo>
                    <a:pt x="37591" y="225551"/>
                  </a:lnTo>
                  <a:lnTo>
                    <a:pt x="626872" y="225551"/>
                  </a:lnTo>
                  <a:lnTo>
                    <a:pt x="641478" y="222589"/>
                  </a:lnTo>
                  <a:lnTo>
                    <a:pt x="653430" y="214518"/>
                  </a:lnTo>
                  <a:lnTo>
                    <a:pt x="661501" y="202566"/>
                  </a:lnTo>
                  <a:lnTo>
                    <a:pt x="664463" y="187960"/>
                  </a:lnTo>
                  <a:lnTo>
                    <a:pt x="664463" y="37591"/>
                  </a:lnTo>
                  <a:lnTo>
                    <a:pt x="661501" y="22985"/>
                  </a:lnTo>
                  <a:lnTo>
                    <a:pt x="653430" y="11033"/>
                  </a:lnTo>
                  <a:lnTo>
                    <a:pt x="641478" y="2962"/>
                  </a:lnTo>
                  <a:lnTo>
                    <a:pt x="626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29200" y="1886711"/>
              <a:ext cx="664845" cy="226060"/>
            </a:xfrm>
            <a:custGeom>
              <a:avLst/>
              <a:gdLst/>
              <a:ahLst/>
              <a:cxnLst/>
              <a:rect l="l" t="t" r="r" b="b"/>
              <a:pathLst>
                <a:path w="664845" h="226060">
                  <a:moveTo>
                    <a:pt x="0" y="37591"/>
                  </a:moveTo>
                  <a:lnTo>
                    <a:pt x="2962" y="22985"/>
                  </a:lnTo>
                  <a:lnTo>
                    <a:pt x="11033" y="11033"/>
                  </a:lnTo>
                  <a:lnTo>
                    <a:pt x="22985" y="2962"/>
                  </a:lnTo>
                  <a:lnTo>
                    <a:pt x="37591" y="0"/>
                  </a:lnTo>
                  <a:lnTo>
                    <a:pt x="626872" y="0"/>
                  </a:lnTo>
                  <a:lnTo>
                    <a:pt x="641478" y="2962"/>
                  </a:lnTo>
                  <a:lnTo>
                    <a:pt x="653430" y="11033"/>
                  </a:lnTo>
                  <a:lnTo>
                    <a:pt x="661501" y="22985"/>
                  </a:lnTo>
                  <a:lnTo>
                    <a:pt x="664463" y="37591"/>
                  </a:lnTo>
                  <a:lnTo>
                    <a:pt x="664463" y="187960"/>
                  </a:lnTo>
                  <a:lnTo>
                    <a:pt x="661501" y="202566"/>
                  </a:lnTo>
                  <a:lnTo>
                    <a:pt x="653430" y="214518"/>
                  </a:lnTo>
                  <a:lnTo>
                    <a:pt x="641478" y="222589"/>
                  </a:lnTo>
                  <a:lnTo>
                    <a:pt x="626872" y="225551"/>
                  </a:lnTo>
                  <a:lnTo>
                    <a:pt x="37591" y="225551"/>
                  </a:lnTo>
                  <a:lnTo>
                    <a:pt x="22985" y="222589"/>
                  </a:lnTo>
                  <a:lnTo>
                    <a:pt x="11033" y="214518"/>
                  </a:lnTo>
                  <a:lnTo>
                    <a:pt x="2962" y="202566"/>
                  </a:lnTo>
                  <a:lnTo>
                    <a:pt x="0" y="187960"/>
                  </a:lnTo>
                  <a:lnTo>
                    <a:pt x="0" y="37591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141214" y="1894458"/>
            <a:ext cx="4413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Stage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6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360919" y="902208"/>
            <a:ext cx="4559935" cy="4468495"/>
            <a:chOff x="7360919" y="902208"/>
            <a:chExt cx="4559935" cy="4468495"/>
          </a:xfrm>
        </p:grpSpPr>
        <p:sp>
          <p:nvSpPr>
            <p:cNvPr id="17" name="object 17"/>
            <p:cNvSpPr/>
            <p:nvPr/>
          </p:nvSpPr>
          <p:spPr>
            <a:xfrm>
              <a:off x="7367015" y="908304"/>
              <a:ext cx="4547870" cy="4456430"/>
            </a:xfrm>
            <a:custGeom>
              <a:avLst/>
              <a:gdLst/>
              <a:ahLst/>
              <a:cxnLst/>
              <a:rect l="l" t="t" r="r" b="b"/>
              <a:pathLst>
                <a:path w="4547870" h="4456430">
                  <a:moveTo>
                    <a:pt x="3804919" y="0"/>
                  </a:moveTo>
                  <a:lnTo>
                    <a:pt x="742695" y="0"/>
                  </a:lnTo>
                  <a:lnTo>
                    <a:pt x="693860" y="1579"/>
                  </a:lnTo>
                  <a:lnTo>
                    <a:pt x="645868" y="6253"/>
                  </a:lnTo>
                  <a:lnTo>
                    <a:pt x="598818" y="13923"/>
                  </a:lnTo>
                  <a:lnTo>
                    <a:pt x="552807" y="24491"/>
                  </a:lnTo>
                  <a:lnTo>
                    <a:pt x="507934" y="37860"/>
                  </a:lnTo>
                  <a:lnTo>
                    <a:pt x="464297" y="53931"/>
                  </a:lnTo>
                  <a:lnTo>
                    <a:pt x="421992" y="72608"/>
                  </a:lnTo>
                  <a:lnTo>
                    <a:pt x="381119" y="93791"/>
                  </a:lnTo>
                  <a:lnTo>
                    <a:pt x="341774" y="117384"/>
                  </a:lnTo>
                  <a:lnTo>
                    <a:pt x="304056" y="143288"/>
                  </a:lnTo>
                  <a:lnTo>
                    <a:pt x="268062" y="171406"/>
                  </a:lnTo>
                  <a:lnTo>
                    <a:pt x="233891" y="201639"/>
                  </a:lnTo>
                  <a:lnTo>
                    <a:pt x="201639" y="233891"/>
                  </a:lnTo>
                  <a:lnTo>
                    <a:pt x="171406" y="268062"/>
                  </a:lnTo>
                  <a:lnTo>
                    <a:pt x="143288" y="304056"/>
                  </a:lnTo>
                  <a:lnTo>
                    <a:pt x="117384" y="341774"/>
                  </a:lnTo>
                  <a:lnTo>
                    <a:pt x="93791" y="381119"/>
                  </a:lnTo>
                  <a:lnTo>
                    <a:pt x="72608" y="421992"/>
                  </a:lnTo>
                  <a:lnTo>
                    <a:pt x="53931" y="464297"/>
                  </a:lnTo>
                  <a:lnTo>
                    <a:pt x="37860" y="507934"/>
                  </a:lnTo>
                  <a:lnTo>
                    <a:pt x="24491" y="552807"/>
                  </a:lnTo>
                  <a:lnTo>
                    <a:pt x="13923" y="598818"/>
                  </a:lnTo>
                  <a:lnTo>
                    <a:pt x="6253" y="645868"/>
                  </a:lnTo>
                  <a:lnTo>
                    <a:pt x="1579" y="693860"/>
                  </a:lnTo>
                  <a:lnTo>
                    <a:pt x="0" y="742696"/>
                  </a:lnTo>
                  <a:lnTo>
                    <a:pt x="0" y="3713479"/>
                  </a:lnTo>
                  <a:lnTo>
                    <a:pt x="1579" y="3762315"/>
                  </a:lnTo>
                  <a:lnTo>
                    <a:pt x="6253" y="3810307"/>
                  </a:lnTo>
                  <a:lnTo>
                    <a:pt x="13923" y="3857357"/>
                  </a:lnTo>
                  <a:lnTo>
                    <a:pt x="24491" y="3903368"/>
                  </a:lnTo>
                  <a:lnTo>
                    <a:pt x="37860" y="3948241"/>
                  </a:lnTo>
                  <a:lnTo>
                    <a:pt x="53931" y="3991878"/>
                  </a:lnTo>
                  <a:lnTo>
                    <a:pt x="72608" y="4034183"/>
                  </a:lnTo>
                  <a:lnTo>
                    <a:pt x="93791" y="4075056"/>
                  </a:lnTo>
                  <a:lnTo>
                    <a:pt x="117384" y="4114401"/>
                  </a:lnTo>
                  <a:lnTo>
                    <a:pt x="143288" y="4152119"/>
                  </a:lnTo>
                  <a:lnTo>
                    <a:pt x="171406" y="4188113"/>
                  </a:lnTo>
                  <a:lnTo>
                    <a:pt x="201639" y="4222284"/>
                  </a:lnTo>
                  <a:lnTo>
                    <a:pt x="233891" y="4254536"/>
                  </a:lnTo>
                  <a:lnTo>
                    <a:pt x="268062" y="4284769"/>
                  </a:lnTo>
                  <a:lnTo>
                    <a:pt x="304056" y="4312887"/>
                  </a:lnTo>
                  <a:lnTo>
                    <a:pt x="341774" y="4338791"/>
                  </a:lnTo>
                  <a:lnTo>
                    <a:pt x="381119" y="4362384"/>
                  </a:lnTo>
                  <a:lnTo>
                    <a:pt x="421992" y="4383567"/>
                  </a:lnTo>
                  <a:lnTo>
                    <a:pt x="464297" y="4402244"/>
                  </a:lnTo>
                  <a:lnTo>
                    <a:pt x="507934" y="4418315"/>
                  </a:lnTo>
                  <a:lnTo>
                    <a:pt x="552807" y="4431684"/>
                  </a:lnTo>
                  <a:lnTo>
                    <a:pt x="598818" y="4442252"/>
                  </a:lnTo>
                  <a:lnTo>
                    <a:pt x="645868" y="4449922"/>
                  </a:lnTo>
                  <a:lnTo>
                    <a:pt x="693860" y="4454596"/>
                  </a:lnTo>
                  <a:lnTo>
                    <a:pt x="742695" y="4456176"/>
                  </a:lnTo>
                  <a:lnTo>
                    <a:pt x="3804919" y="4456176"/>
                  </a:lnTo>
                  <a:lnTo>
                    <a:pt x="3853755" y="4454596"/>
                  </a:lnTo>
                  <a:lnTo>
                    <a:pt x="3901747" y="4449922"/>
                  </a:lnTo>
                  <a:lnTo>
                    <a:pt x="3948797" y="4442252"/>
                  </a:lnTo>
                  <a:lnTo>
                    <a:pt x="3994808" y="4431684"/>
                  </a:lnTo>
                  <a:lnTo>
                    <a:pt x="4039681" y="4418315"/>
                  </a:lnTo>
                  <a:lnTo>
                    <a:pt x="4083318" y="4402244"/>
                  </a:lnTo>
                  <a:lnTo>
                    <a:pt x="4125623" y="4383567"/>
                  </a:lnTo>
                  <a:lnTo>
                    <a:pt x="4166496" y="4362384"/>
                  </a:lnTo>
                  <a:lnTo>
                    <a:pt x="4205841" y="4338791"/>
                  </a:lnTo>
                  <a:lnTo>
                    <a:pt x="4243559" y="4312887"/>
                  </a:lnTo>
                  <a:lnTo>
                    <a:pt x="4279553" y="4284769"/>
                  </a:lnTo>
                  <a:lnTo>
                    <a:pt x="4313724" y="4254536"/>
                  </a:lnTo>
                  <a:lnTo>
                    <a:pt x="4345976" y="4222284"/>
                  </a:lnTo>
                  <a:lnTo>
                    <a:pt x="4376209" y="4188113"/>
                  </a:lnTo>
                  <a:lnTo>
                    <a:pt x="4404327" y="4152119"/>
                  </a:lnTo>
                  <a:lnTo>
                    <a:pt x="4430231" y="4114401"/>
                  </a:lnTo>
                  <a:lnTo>
                    <a:pt x="4453824" y="4075056"/>
                  </a:lnTo>
                  <a:lnTo>
                    <a:pt x="4475007" y="4034183"/>
                  </a:lnTo>
                  <a:lnTo>
                    <a:pt x="4493684" y="3991878"/>
                  </a:lnTo>
                  <a:lnTo>
                    <a:pt x="4509755" y="3948241"/>
                  </a:lnTo>
                  <a:lnTo>
                    <a:pt x="4523124" y="3903368"/>
                  </a:lnTo>
                  <a:lnTo>
                    <a:pt x="4533692" y="3857357"/>
                  </a:lnTo>
                  <a:lnTo>
                    <a:pt x="4541362" y="3810307"/>
                  </a:lnTo>
                  <a:lnTo>
                    <a:pt x="4546036" y="3762315"/>
                  </a:lnTo>
                  <a:lnTo>
                    <a:pt x="4547615" y="3713479"/>
                  </a:lnTo>
                  <a:lnTo>
                    <a:pt x="4547615" y="742696"/>
                  </a:lnTo>
                  <a:lnTo>
                    <a:pt x="4546036" y="693860"/>
                  </a:lnTo>
                  <a:lnTo>
                    <a:pt x="4541362" y="645868"/>
                  </a:lnTo>
                  <a:lnTo>
                    <a:pt x="4533692" y="598818"/>
                  </a:lnTo>
                  <a:lnTo>
                    <a:pt x="4523124" y="552807"/>
                  </a:lnTo>
                  <a:lnTo>
                    <a:pt x="4509755" y="507934"/>
                  </a:lnTo>
                  <a:lnTo>
                    <a:pt x="4493684" y="464297"/>
                  </a:lnTo>
                  <a:lnTo>
                    <a:pt x="4475007" y="421992"/>
                  </a:lnTo>
                  <a:lnTo>
                    <a:pt x="4453824" y="381119"/>
                  </a:lnTo>
                  <a:lnTo>
                    <a:pt x="4430231" y="341774"/>
                  </a:lnTo>
                  <a:lnTo>
                    <a:pt x="4404327" y="304056"/>
                  </a:lnTo>
                  <a:lnTo>
                    <a:pt x="4376209" y="268062"/>
                  </a:lnTo>
                  <a:lnTo>
                    <a:pt x="4345976" y="233891"/>
                  </a:lnTo>
                  <a:lnTo>
                    <a:pt x="4313724" y="201639"/>
                  </a:lnTo>
                  <a:lnTo>
                    <a:pt x="4279553" y="171406"/>
                  </a:lnTo>
                  <a:lnTo>
                    <a:pt x="4243559" y="143288"/>
                  </a:lnTo>
                  <a:lnTo>
                    <a:pt x="4205841" y="117384"/>
                  </a:lnTo>
                  <a:lnTo>
                    <a:pt x="4166496" y="93791"/>
                  </a:lnTo>
                  <a:lnTo>
                    <a:pt x="4125623" y="72608"/>
                  </a:lnTo>
                  <a:lnTo>
                    <a:pt x="4083318" y="53931"/>
                  </a:lnTo>
                  <a:lnTo>
                    <a:pt x="4039681" y="37860"/>
                  </a:lnTo>
                  <a:lnTo>
                    <a:pt x="3994808" y="24491"/>
                  </a:lnTo>
                  <a:lnTo>
                    <a:pt x="3948797" y="13923"/>
                  </a:lnTo>
                  <a:lnTo>
                    <a:pt x="3901747" y="6253"/>
                  </a:lnTo>
                  <a:lnTo>
                    <a:pt x="3853755" y="1579"/>
                  </a:lnTo>
                  <a:lnTo>
                    <a:pt x="38049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367015" y="908304"/>
              <a:ext cx="4547870" cy="4456430"/>
            </a:xfrm>
            <a:custGeom>
              <a:avLst/>
              <a:gdLst/>
              <a:ahLst/>
              <a:cxnLst/>
              <a:rect l="l" t="t" r="r" b="b"/>
              <a:pathLst>
                <a:path w="4547870" h="4456430">
                  <a:moveTo>
                    <a:pt x="0" y="742696"/>
                  </a:moveTo>
                  <a:lnTo>
                    <a:pt x="1579" y="693860"/>
                  </a:lnTo>
                  <a:lnTo>
                    <a:pt x="6253" y="645868"/>
                  </a:lnTo>
                  <a:lnTo>
                    <a:pt x="13923" y="598818"/>
                  </a:lnTo>
                  <a:lnTo>
                    <a:pt x="24491" y="552807"/>
                  </a:lnTo>
                  <a:lnTo>
                    <a:pt x="37860" y="507934"/>
                  </a:lnTo>
                  <a:lnTo>
                    <a:pt x="53931" y="464297"/>
                  </a:lnTo>
                  <a:lnTo>
                    <a:pt x="72608" y="421992"/>
                  </a:lnTo>
                  <a:lnTo>
                    <a:pt x="93791" y="381119"/>
                  </a:lnTo>
                  <a:lnTo>
                    <a:pt x="117384" y="341774"/>
                  </a:lnTo>
                  <a:lnTo>
                    <a:pt x="143288" y="304056"/>
                  </a:lnTo>
                  <a:lnTo>
                    <a:pt x="171406" y="268062"/>
                  </a:lnTo>
                  <a:lnTo>
                    <a:pt x="201639" y="233891"/>
                  </a:lnTo>
                  <a:lnTo>
                    <a:pt x="233891" y="201639"/>
                  </a:lnTo>
                  <a:lnTo>
                    <a:pt x="268062" y="171406"/>
                  </a:lnTo>
                  <a:lnTo>
                    <a:pt x="304056" y="143288"/>
                  </a:lnTo>
                  <a:lnTo>
                    <a:pt x="341774" y="117384"/>
                  </a:lnTo>
                  <a:lnTo>
                    <a:pt x="381119" y="93791"/>
                  </a:lnTo>
                  <a:lnTo>
                    <a:pt x="421992" y="72608"/>
                  </a:lnTo>
                  <a:lnTo>
                    <a:pt x="464297" y="53931"/>
                  </a:lnTo>
                  <a:lnTo>
                    <a:pt x="507934" y="37860"/>
                  </a:lnTo>
                  <a:lnTo>
                    <a:pt x="552807" y="24491"/>
                  </a:lnTo>
                  <a:lnTo>
                    <a:pt x="598818" y="13923"/>
                  </a:lnTo>
                  <a:lnTo>
                    <a:pt x="645868" y="6253"/>
                  </a:lnTo>
                  <a:lnTo>
                    <a:pt x="693860" y="1579"/>
                  </a:lnTo>
                  <a:lnTo>
                    <a:pt x="742695" y="0"/>
                  </a:lnTo>
                  <a:lnTo>
                    <a:pt x="3804919" y="0"/>
                  </a:lnTo>
                  <a:lnTo>
                    <a:pt x="3853755" y="1579"/>
                  </a:lnTo>
                  <a:lnTo>
                    <a:pt x="3901747" y="6253"/>
                  </a:lnTo>
                  <a:lnTo>
                    <a:pt x="3948797" y="13923"/>
                  </a:lnTo>
                  <a:lnTo>
                    <a:pt x="3994808" y="24491"/>
                  </a:lnTo>
                  <a:lnTo>
                    <a:pt x="4039681" y="37860"/>
                  </a:lnTo>
                  <a:lnTo>
                    <a:pt x="4083318" y="53931"/>
                  </a:lnTo>
                  <a:lnTo>
                    <a:pt x="4125623" y="72608"/>
                  </a:lnTo>
                  <a:lnTo>
                    <a:pt x="4166496" y="93791"/>
                  </a:lnTo>
                  <a:lnTo>
                    <a:pt x="4205841" y="117384"/>
                  </a:lnTo>
                  <a:lnTo>
                    <a:pt x="4243559" y="143288"/>
                  </a:lnTo>
                  <a:lnTo>
                    <a:pt x="4279553" y="171406"/>
                  </a:lnTo>
                  <a:lnTo>
                    <a:pt x="4313724" y="201639"/>
                  </a:lnTo>
                  <a:lnTo>
                    <a:pt x="4345976" y="233891"/>
                  </a:lnTo>
                  <a:lnTo>
                    <a:pt x="4376209" y="268062"/>
                  </a:lnTo>
                  <a:lnTo>
                    <a:pt x="4404327" y="304056"/>
                  </a:lnTo>
                  <a:lnTo>
                    <a:pt x="4430231" y="341774"/>
                  </a:lnTo>
                  <a:lnTo>
                    <a:pt x="4453824" y="381119"/>
                  </a:lnTo>
                  <a:lnTo>
                    <a:pt x="4475007" y="421992"/>
                  </a:lnTo>
                  <a:lnTo>
                    <a:pt x="4493684" y="464297"/>
                  </a:lnTo>
                  <a:lnTo>
                    <a:pt x="4509755" y="507934"/>
                  </a:lnTo>
                  <a:lnTo>
                    <a:pt x="4523124" y="552807"/>
                  </a:lnTo>
                  <a:lnTo>
                    <a:pt x="4533692" y="598818"/>
                  </a:lnTo>
                  <a:lnTo>
                    <a:pt x="4541362" y="645868"/>
                  </a:lnTo>
                  <a:lnTo>
                    <a:pt x="4546036" y="693860"/>
                  </a:lnTo>
                  <a:lnTo>
                    <a:pt x="4547615" y="742696"/>
                  </a:lnTo>
                  <a:lnTo>
                    <a:pt x="4547615" y="3713479"/>
                  </a:lnTo>
                  <a:lnTo>
                    <a:pt x="4546036" y="3762315"/>
                  </a:lnTo>
                  <a:lnTo>
                    <a:pt x="4541362" y="3810307"/>
                  </a:lnTo>
                  <a:lnTo>
                    <a:pt x="4533692" y="3857357"/>
                  </a:lnTo>
                  <a:lnTo>
                    <a:pt x="4523124" y="3903368"/>
                  </a:lnTo>
                  <a:lnTo>
                    <a:pt x="4509755" y="3948241"/>
                  </a:lnTo>
                  <a:lnTo>
                    <a:pt x="4493684" y="3991878"/>
                  </a:lnTo>
                  <a:lnTo>
                    <a:pt x="4475007" y="4034183"/>
                  </a:lnTo>
                  <a:lnTo>
                    <a:pt x="4453824" y="4075056"/>
                  </a:lnTo>
                  <a:lnTo>
                    <a:pt x="4430231" y="4114401"/>
                  </a:lnTo>
                  <a:lnTo>
                    <a:pt x="4404327" y="4152119"/>
                  </a:lnTo>
                  <a:lnTo>
                    <a:pt x="4376209" y="4188113"/>
                  </a:lnTo>
                  <a:lnTo>
                    <a:pt x="4345976" y="4222284"/>
                  </a:lnTo>
                  <a:lnTo>
                    <a:pt x="4313724" y="4254536"/>
                  </a:lnTo>
                  <a:lnTo>
                    <a:pt x="4279553" y="4284769"/>
                  </a:lnTo>
                  <a:lnTo>
                    <a:pt x="4243559" y="4312887"/>
                  </a:lnTo>
                  <a:lnTo>
                    <a:pt x="4205841" y="4338791"/>
                  </a:lnTo>
                  <a:lnTo>
                    <a:pt x="4166496" y="4362384"/>
                  </a:lnTo>
                  <a:lnTo>
                    <a:pt x="4125623" y="4383567"/>
                  </a:lnTo>
                  <a:lnTo>
                    <a:pt x="4083318" y="4402244"/>
                  </a:lnTo>
                  <a:lnTo>
                    <a:pt x="4039681" y="4418315"/>
                  </a:lnTo>
                  <a:lnTo>
                    <a:pt x="3994808" y="4431684"/>
                  </a:lnTo>
                  <a:lnTo>
                    <a:pt x="3948797" y="4442252"/>
                  </a:lnTo>
                  <a:lnTo>
                    <a:pt x="3901747" y="4449922"/>
                  </a:lnTo>
                  <a:lnTo>
                    <a:pt x="3853755" y="4454596"/>
                  </a:lnTo>
                  <a:lnTo>
                    <a:pt x="3804919" y="4456176"/>
                  </a:lnTo>
                  <a:lnTo>
                    <a:pt x="742695" y="4456176"/>
                  </a:lnTo>
                  <a:lnTo>
                    <a:pt x="693860" y="4454596"/>
                  </a:lnTo>
                  <a:lnTo>
                    <a:pt x="645868" y="4449922"/>
                  </a:lnTo>
                  <a:lnTo>
                    <a:pt x="598818" y="4442252"/>
                  </a:lnTo>
                  <a:lnTo>
                    <a:pt x="552807" y="4431684"/>
                  </a:lnTo>
                  <a:lnTo>
                    <a:pt x="507934" y="4418315"/>
                  </a:lnTo>
                  <a:lnTo>
                    <a:pt x="464297" y="4402244"/>
                  </a:lnTo>
                  <a:lnTo>
                    <a:pt x="421992" y="4383567"/>
                  </a:lnTo>
                  <a:lnTo>
                    <a:pt x="381119" y="4362384"/>
                  </a:lnTo>
                  <a:lnTo>
                    <a:pt x="341774" y="4338791"/>
                  </a:lnTo>
                  <a:lnTo>
                    <a:pt x="304056" y="4312887"/>
                  </a:lnTo>
                  <a:lnTo>
                    <a:pt x="268062" y="4284769"/>
                  </a:lnTo>
                  <a:lnTo>
                    <a:pt x="233891" y="4254536"/>
                  </a:lnTo>
                  <a:lnTo>
                    <a:pt x="201639" y="4222284"/>
                  </a:lnTo>
                  <a:lnTo>
                    <a:pt x="171406" y="4188113"/>
                  </a:lnTo>
                  <a:lnTo>
                    <a:pt x="143288" y="4152119"/>
                  </a:lnTo>
                  <a:lnTo>
                    <a:pt x="117384" y="4114401"/>
                  </a:lnTo>
                  <a:lnTo>
                    <a:pt x="93791" y="4075056"/>
                  </a:lnTo>
                  <a:lnTo>
                    <a:pt x="72608" y="4034183"/>
                  </a:lnTo>
                  <a:lnTo>
                    <a:pt x="53931" y="3991878"/>
                  </a:lnTo>
                  <a:lnTo>
                    <a:pt x="37860" y="3948241"/>
                  </a:lnTo>
                  <a:lnTo>
                    <a:pt x="24491" y="3903368"/>
                  </a:lnTo>
                  <a:lnTo>
                    <a:pt x="13923" y="3857357"/>
                  </a:lnTo>
                  <a:lnTo>
                    <a:pt x="6253" y="3810307"/>
                  </a:lnTo>
                  <a:lnTo>
                    <a:pt x="1579" y="3762315"/>
                  </a:lnTo>
                  <a:lnTo>
                    <a:pt x="0" y="3713479"/>
                  </a:lnTo>
                  <a:lnTo>
                    <a:pt x="0" y="742696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665846" y="1399412"/>
            <a:ext cx="3749040" cy="1246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7815" marR="5080" indent="-285750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299085" algn="l"/>
              </a:tabLst>
            </a:pPr>
            <a:r>
              <a:rPr sz="1600" spc="50" dirty="0">
                <a:latin typeface="Times New Roman"/>
                <a:cs typeface="Times New Roman"/>
              </a:rPr>
              <a:t>The</a:t>
            </a:r>
            <a:r>
              <a:rPr sz="1600" spc="305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“valley</a:t>
            </a:r>
            <a:r>
              <a:rPr sz="1600" spc="-7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28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death”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is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encountered 	</a:t>
            </a:r>
            <a:r>
              <a:rPr sz="1600" dirty="0">
                <a:latin typeface="Times New Roman"/>
                <a:cs typeface="Times New Roman"/>
              </a:rPr>
              <a:t>during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15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product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development</a:t>
            </a:r>
            <a:r>
              <a:rPr sz="1600" spc="3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to 	</a:t>
            </a:r>
            <a:r>
              <a:rPr sz="1600" spc="-10" dirty="0">
                <a:latin typeface="Times New Roman"/>
                <a:cs typeface="Times New Roman"/>
              </a:rPr>
              <a:t>commercialization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stage.</a:t>
            </a:r>
            <a:r>
              <a:rPr sz="1600" spc="90" dirty="0">
                <a:latin typeface="Times New Roman"/>
                <a:cs typeface="Times New Roman"/>
              </a:rPr>
              <a:t>  </a:t>
            </a:r>
            <a:r>
              <a:rPr sz="1600" dirty="0">
                <a:latin typeface="Times New Roman"/>
                <a:cs typeface="Times New Roman"/>
              </a:rPr>
              <a:t>Innovators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may 	</a:t>
            </a:r>
            <a:r>
              <a:rPr sz="1600" spc="-20" dirty="0">
                <a:latin typeface="Times New Roman"/>
                <a:cs typeface="Times New Roman"/>
              </a:rPr>
              <a:t>fail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due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to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variety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3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factors,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including 	</a:t>
            </a:r>
            <a:r>
              <a:rPr sz="1600" dirty="0">
                <a:latin typeface="Times New Roman"/>
                <a:cs typeface="Times New Roman"/>
              </a:rPr>
              <a:t>but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not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limited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to: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665846" y="2863087"/>
            <a:ext cx="3695700" cy="20088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7815" marR="81280" lvl="3" indent="-285750">
              <a:spcBef>
                <a:spcPts val="105"/>
              </a:spcBef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sz="1600" spc="-10" dirty="0">
                <a:latin typeface="Times New Roman"/>
                <a:cs typeface="Times New Roman"/>
              </a:rPr>
              <a:t>Insufficient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evaluation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40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product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in 	</a:t>
            </a:r>
            <a:r>
              <a:rPr sz="1600" dirty="0">
                <a:latin typeface="Times New Roman"/>
                <a:cs typeface="Times New Roman"/>
              </a:rPr>
              <a:t>settings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47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intended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use</a:t>
            </a:r>
            <a:endParaRPr sz="1600" dirty="0">
              <a:latin typeface="Times New Roman"/>
              <a:cs typeface="Times New Roman"/>
            </a:endParaRPr>
          </a:p>
          <a:p>
            <a:pPr marL="285750" lvl="3" indent="-285750">
              <a:spcBef>
                <a:spcPts val="85"/>
              </a:spcBef>
              <a:buFont typeface="Arial" panose="020B0604020202020204" pitchFamily="34" charset="0"/>
              <a:buChar char="•"/>
            </a:pPr>
            <a:endParaRPr sz="1600" dirty="0">
              <a:latin typeface="Times New Roman"/>
              <a:cs typeface="Times New Roman"/>
            </a:endParaRPr>
          </a:p>
          <a:p>
            <a:pPr marL="297815" marR="5080" lvl="3" indent="-285750"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sz="1600" dirty="0">
                <a:latin typeface="Times New Roman"/>
                <a:cs typeface="Times New Roman"/>
              </a:rPr>
              <a:t>Lack of</a:t>
            </a:r>
            <a:r>
              <a:rPr sz="1600" spc="37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end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user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involvement</a:t>
            </a:r>
            <a:r>
              <a:rPr sz="1600" spc="-8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product 	</a:t>
            </a:r>
            <a:r>
              <a:rPr sz="1600" dirty="0">
                <a:latin typeface="Times New Roman"/>
                <a:cs typeface="Times New Roman"/>
              </a:rPr>
              <a:t>research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and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development,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and</a:t>
            </a:r>
            <a:endParaRPr sz="1600" dirty="0">
              <a:latin typeface="Times New Roman"/>
              <a:cs typeface="Times New Roman"/>
            </a:endParaRPr>
          </a:p>
          <a:p>
            <a:pPr marL="285750" lvl="3" indent="-285750">
              <a:spcBef>
                <a:spcPts val="80"/>
              </a:spcBef>
              <a:buFont typeface="Arial" panose="020B0604020202020204" pitchFamily="34" charset="0"/>
              <a:buChar char="•"/>
            </a:pPr>
            <a:endParaRPr sz="1600" dirty="0">
              <a:latin typeface="Times New Roman"/>
              <a:cs typeface="Times New Roman"/>
            </a:endParaRPr>
          </a:p>
          <a:p>
            <a:pPr marL="297815" marR="33655" lvl="3" indent="-285750">
              <a:buFont typeface="Arial" panose="020B0604020202020204" pitchFamily="34" charset="0"/>
              <a:buChar char="•"/>
              <a:tabLst>
                <a:tab pos="299085" algn="l"/>
              </a:tabLst>
            </a:pPr>
            <a:r>
              <a:rPr sz="1600" dirty="0">
                <a:latin typeface="Times New Roman"/>
                <a:cs typeface="Times New Roman"/>
              </a:rPr>
              <a:t>Lack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4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alignment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</a:t>
            </a:r>
            <a:r>
              <a:rPr sz="1600" spc="5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product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design 	</a:t>
            </a:r>
            <a:r>
              <a:rPr sz="1600" dirty="0">
                <a:latin typeface="Times New Roman"/>
                <a:cs typeface="Times New Roman"/>
              </a:rPr>
              <a:t>and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manufacturing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process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705600" y="5812535"/>
            <a:ext cx="5200015" cy="1045844"/>
          </a:xfrm>
          <a:custGeom>
            <a:avLst/>
            <a:gdLst/>
            <a:ahLst/>
            <a:cxnLst/>
            <a:rect l="l" t="t" r="r" b="b"/>
            <a:pathLst>
              <a:path w="5200015" h="1045845">
                <a:moveTo>
                  <a:pt x="0" y="522731"/>
                </a:moveTo>
                <a:lnTo>
                  <a:pt x="9543" y="477628"/>
                </a:lnTo>
                <a:lnTo>
                  <a:pt x="37654" y="433590"/>
                </a:lnTo>
                <a:lnTo>
                  <a:pt x="66324" y="404901"/>
                </a:lnTo>
                <a:lnTo>
                  <a:pt x="102668" y="376802"/>
                </a:lnTo>
                <a:lnTo>
                  <a:pt x="146455" y="349339"/>
                </a:lnTo>
                <a:lnTo>
                  <a:pt x="197452" y="322558"/>
                </a:lnTo>
                <a:lnTo>
                  <a:pt x="255430" y="296507"/>
                </a:lnTo>
                <a:lnTo>
                  <a:pt x="320157" y="271231"/>
                </a:lnTo>
                <a:lnTo>
                  <a:pt x="391401" y="246778"/>
                </a:lnTo>
                <a:lnTo>
                  <a:pt x="429395" y="234874"/>
                </a:lnTo>
                <a:lnTo>
                  <a:pt x="468931" y="223193"/>
                </a:lnTo>
                <a:lnTo>
                  <a:pt x="509981" y="211741"/>
                </a:lnTo>
                <a:lnTo>
                  <a:pt x="552516" y="200524"/>
                </a:lnTo>
                <a:lnTo>
                  <a:pt x="596507" y="189547"/>
                </a:lnTo>
                <a:lnTo>
                  <a:pt x="641925" y="178816"/>
                </a:lnTo>
                <a:lnTo>
                  <a:pt x="688741" y="168337"/>
                </a:lnTo>
                <a:lnTo>
                  <a:pt x="736926" y="158116"/>
                </a:lnTo>
                <a:lnTo>
                  <a:pt x="786452" y="148159"/>
                </a:lnTo>
                <a:lnTo>
                  <a:pt x="837289" y="138471"/>
                </a:lnTo>
                <a:lnTo>
                  <a:pt x="889408" y="129059"/>
                </a:lnTo>
                <a:lnTo>
                  <a:pt x="942781" y="119927"/>
                </a:lnTo>
                <a:lnTo>
                  <a:pt x="997378" y="111083"/>
                </a:lnTo>
                <a:lnTo>
                  <a:pt x="1053171" y="102531"/>
                </a:lnTo>
                <a:lnTo>
                  <a:pt x="1110131" y="94278"/>
                </a:lnTo>
                <a:lnTo>
                  <a:pt x="1168229" y="86329"/>
                </a:lnTo>
                <a:lnTo>
                  <a:pt x="1227436" y="78691"/>
                </a:lnTo>
                <a:lnTo>
                  <a:pt x="1287723" y="71368"/>
                </a:lnTo>
                <a:lnTo>
                  <a:pt x="1349061" y="64367"/>
                </a:lnTo>
                <a:lnTo>
                  <a:pt x="1411422" y="57694"/>
                </a:lnTo>
                <a:lnTo>
                  <a:pt x="1474775" y="51354"/>
                </a:lnTo>
                <a:lnTo>
                  <a:pt x="1539094" y="45353"/>
                </a:lnTo>
                <a:lnTo>
                  <a:pt x="1604348" y="39697"/>
                </a:lnTo>
                <a:lnTo>
                  <a:pt x="1670508" y="34392"/>
                </a:lnTo>
                <a:lnTo>
                  <a:pt x="1737546" y="29444"/>
                </a:lnTo>
                <a:lnTo>
                  <a:pt x="1805433" y="24858"/>
                </a:lnTo>
                <a:lnTo>
                  <a:pt x="1874140" y="20641"/>
                </a:lnTo>
                <a:lnTo>
                  <a:pt x="1943638" y="16797"/>
                </a:lnTo>
                <a:lnTo>
                  <a:pt x="2013898" y="13334"/>
                </a:lnTo>
                <a:lnTo>
                  <a:pt x="2084891" y="10256"/>
                </a:lnTo>
                <a:lnTo>
                  <a:pt x="2156588" y="7570"/>
                </a:lnTo>
                <a:lnTo>
                  <a:pt x="2228961" y="5281"/>
                </a:lnTo>
                <a:lnTo>
                  <a:pt x="2301980" y="3395"/>
                </a:lnTo>
                <a:lnTo>
                  <a:pt x="2375617" y="1918"/>
                </a:lnTo>
                <a:lnTo>
                  <a:pt x="2449842" y="856"/>
                </a:lnTo>
                <a:lnTo>
                  <a:pt x="2524628" y="215"/>
                </a:lnTo>
                <a:lnTo>
                  <a:pt x="2599944" y="0"/>
                </a:lnTo>
                <a:lnTo>
                  <a:pt x="2675259" y="215"/>
                </a:lnTo>
                <a:lnTo>
                  <a:pt x="2750045" y="856"/>
                </a:lnTo>
                <a:lnTo>
                  <a:pt x="2824270" y="1918"/>
                </a:lnTo>
                <a:lnTo>
                  <a:pt x="2897907" y="3395"/>
                </a:lnTo>
                <a:lnTo>
                  <a:pt x="2970926" y="5281"/>
                </a:lnTo>
                <a:lnTo>
                  <a:pt x="3043299" y="7570"/>
                </a:lnTo>
                <a:lnTo>
                  <a:pt x="3114996" y="10256"/>
                </a:lnTo>
                <a:lnTo>
                  <a:pt x="3185989" y="13334"/>
                </a:lnTo>
                <a:lnTo>
                  <a:pt x="3256249" y="16797"/>
                </a:lnTo>
                <a:lnTo>
                  <a:pt x="3325747" y="20641"/>
                </a:lnTo>
                <a:lnTo>
                  <a:pt x="3394454" y="24858"/>
                </a:lnTo>
                <a:lnTo>
                  <a:pt x="3462341" y="29444"/>
                </a:lnTo>
                <a:lnTo>
                  <a:pt x="3529379" y="34392"/>
                </a:lnTo>
                <a:lnTo>
                  <a:pt x="3595539" y="39697"/>
                </a:lnTo>
                <a:lnTo>
                  <a:pt x="3660793" y="45353"/>
                </a:lnTo>
                <a:lnTo>
                  <a:pt x="3725112" y="51354"/>
                </a:lnTo>
                <a:lnTo>
                  <a:pt x="3788465" y="57694"/>
                </a:lnTo>
                <a:lnTo>
                  <a:pt x="3850826" y="64367"/>
                </a:lnTo>
                <a:lnTo>
                  <a:pt x="3912164" y="71368"/>
                </a:lnTo>
                <a:lnTo>
                  <a:pt x="3972451" y="78691"/>
                </a:lnTo>
                <a:lnTo>
                  <a:pt x="4031658" y="86329"/>
                </a:lnTo>
                <a:lnTo>
                  <a:pt x="4089756" y="94278"/>
                </a:lnTo>
                <a:lnTo>
                  <a:pt x="4146716" y="102531"/>
                </a:lnTo>
                <a:lnTo>
                  <a:pt x="4202509" y="111083"/>
                </a:lnTo>
                <a:lnTo>
                  <a:pt x="4257106" y="119927"/>
                </a:lnTo>
                <a:lnTo>
                  <a:pt x="4310479" y="129059"/>
                </a:lnTo>
                <a:lnTo>
                  <a:pt x="4362598" y="138471"/>
                </a:lnTo>
                <a:lnTo>
                  <a:pt x="4413435" y="148159"/>
                </a:lnTo>
                <a:lnTo>
                  <a:pt x="4462961" y="158116"/>
                </a:lnTo>
                <a:lnTo>
                  <a:pt x="4511146" y="168337"/>
                </a:lnTo>
                <a:lnTo>
                  <a:pt x="4557962" y="178816"/>
                </a:lnTo>
                <a:lnTo>
                  <a:pt x="4603380" y="189547"/>
                </a:lnTo>
                <a:lnTo>
                  <a:pt x="4647371" y="200524"/>
                </a:lnTo>
                <a:lnTo>
                  <a:pt x="4689906" y="211741"/>
                </a:lnTo>
                <a:lnTo>
                  <a:pt x="4730956" y="223193"/>
                </a:lnTo>
                <a:lnTo>
                  <a:pt x="4770492" y="234874"/>
                </a:lnTo>
                <a:lnTo>
                  <a:pt x="4808486" y="246778"/>
                </a:lnTo>
                <a:lnTo>
                  <a:pt x="4844908" y="258899"/>
                </a:lnTo>
                <a:lnTo>
                  <a:pt x="4912923" y="283769"/>
                </a:lnTo>
                <a:lnTo>
                  <a:pt x="4974304" y="309438"/>
                </a:lnTo>
                <a:lnTo>
                  <a:pt x="5028820" y="335860"/>
                </a:lnTo>
                <a:lnTo>
                  <a:pt x="5076242" y="362988"/>
                </a:lnTo>
                <a:lnTo>
                  <a:pt x="5116336" y="390775"/>
                </a:lnTo>
                <a:lnTo>
                  <a:pt x="5148872" y="419175"/>
                </a:lnTo>
                <a:lnTo>
                  <a:pt x="5182998" y="462823"/>
                </a:lnTo>
                <a:lnTo>
                  <a:pt x="5198817" y="507588"/>
                </a:lnTo>
                <a:lnTo>
                  <a:pt x="5199888" y="522731"/>
                </a:lnTo>
                <a:lnTo>
                  <a:pt x="5198817" y="537875"/>
                </a:lnTo>
                <a:lnTo>
                  <a:pt x="5182998" y="582640"/>
                </a:lnTo>
                <a:lnTo>
                  <a:pt x="5148872" y="626288"/>
                </a:lnTo>
                <a:lnTo>
                  <a:pt x="5116336" y="654688"/>
                </a:lnTo>
                <a:lnTo>
                  <a:pt x="5076242" y="682475"/>
                </a:lnTo>
                <a:lnTo>
                  <a:pt x="5028820" y="709603"/>
                </a:lnTo>
                <a:lnTo>
                  <a:pt x="4974304" y="736024"/>
                </a:lnTo>
                <a:lnTo>
                  <a:pt x="4912923" y="761694"/>
                </a:lnTo>
                <a:lnTo>
                  <a:pt x="4844908" y="786564"/>
                </a:lnTo>
                <a:lnTo>
                  <a:pt x="4808486" y="798685"/>
                </a:lnTo>
                <a:lnTo>
                  <a:pt x="4770492" y="810589"/>
                </a:lnTo>
                <a:lnTo>
                  <a:pt x="4730956" y="822270"/>
                </a:lnTo>
                <a:lnTo>
                  <a:pt x="4689906" y="833722"/>
                </a:lnTo>
                <a:lnTo>
                  <a:pt x="4647371" y="844939"/>
                </a:lnTo>
                <a:lnTo>
                  <a:pt x="4603380" y="855916"/>
                </a:lnTo>
                <a:lnTo>
                  <a:pt x="4557962" y="866647"/>
                </a:lnTo>
                <a:lnTo>
                  <a:pt x="4511146" y="877125"/>
                </a:lnTo>
                <a:lnTo>
                  <a:pt x="4462961" y="887346"/>
                </a:lnTo>
                <a:lnTo>
                  <a:pt x="4413435" y="897304"/>
                </a:lnTo>
                <a:lnTo>
                  <a:pt x="4362598" y="906991"/>
                </a:lnTo>
                <a:lnTo>
                  <a:pt x="4310479" y="916404"/>
                </a:lnTo>
                <a:lnTo>
                  <a:pt x="4257106" y="925535"/>
                </a:lnTo>
                <a:lnTo>
                  <a:pt x="4202509" y="934379"/>
                </a:lnTo>
                <a:lnTo>
                  <a:pt x="4146716" y="942931"/>
                </a:lnTo>
                <a:lnTo>
                  <a:pt x="4089756" y="951184"/>
                </a:lnTo>
                <a:lnTo>
                  <a:pt x="4031658" y="959133"/>
                </a:lnTo>
                <a:lnTo>
                  <a:pt x="3972451" y="966772"/>
                </a:lnTo>
                <a:lnTo>
                  <a:pt x="3912164" y="974095"/>
                </a:lnTo>
                <a:lnTo>
                  <a:pt x="3850826" y="981095"/>
                </a:lnTo>
                <a:lnTo>
                  <a:pt x="3788465" y="987769"/>
                </a:lnTo>
                <a:lnTo>
                  <a:pt x="3725112" y="994109"/>
                </a:lnTo>
                <a:lnTo>
                  <a:pt x="3660793" y="1000109"/>
                </a:lnTo>
                <a:lnTo>
                  <a:pt x="3595539" y="1005765"/>
                </a:lnTo>
                <a:lnTo>
                  <a:pt x="3529379" y="1011070"/>
                </a:lnTo>
                <a:lnTo>
                  <a:pt x="3462341" y="1016018"/>
                </a:lnTo>
                <a:lnTo>
                  <a:pt x="3394454" y="1020604"/>
                </a:lnTo>
                <a:lnTo>
                  <a:pt x="3325747" y="1024821"/>
                </a:lnTo>
                <a:lnTo>
                  <a:pt x="3256249" y="1028665"/>
                </a:lnTo>
                <a:lnTo>
                  <a:pt x="3185989" y="1032128"/>
                </a:lnTo>
                <a:lnTo>
                  <a:pt x="3114996" y="1035206"/>
                </a:lnTo>
                <a:lnTo>
                  <a:pt x="3043299" y="1037892"/>
                </a:lnTo>
                <a:lnTo>
                  <a:pt x="2970926" y="1040181"/>
                </a:lnTo>
                <a:lnTo>
                  <a:pt x="2897907" y="1042067"/>
                </a:lnTo>
                <a:lnTo>
                  <a:pt x="2824270" y="1043544"/>
                </a:lnTo>
                <a:lnTo>
                  <a:pt x="2750045" y="1044606"/>
                </a:lnTo>
                <a:lnTo>
                  <a:pt x="2675259" y="1045248"/>
                </a:lnTo>
                <a:lnTo>
                  <a:pt x="2599944" y="1045463"/>
                </a:lnTo>
                <a:lnTo>
                  <a:pt x="2524628" y="1045248"/>
                </a:lnTo>
                <a:lnTo>
                  <a:pt x="2449842" y="1044606"/>
                </a:lnTo>
                <a:lnTo>
                  <a:pt x="2375617" y="1043544"/>
                </a:lnTo>
                <a:lnTo>
                  <a:pt x="2301980" y="1042067"/>
                </a:lnTo>
                <a:lnTo>
                  <a:pt x="2228961" y="1040181"/>
                </a:lnTo>
                <a:lnTo>
                  <a:pt x="2156588" y="1037892"/>
                </a:lnTo>
                <a:lnTo>
                  <a:pt x="2084891" y="1035206"/>
                </a:lnTo>
                <a:lnTo>
                  <a:pt x="2013898" y="1032128"/>
                </a:lnTo>
                <a:lnTo>
                  <a:pt x="1943638" y="1028665"/>
                </a:lnTo>
                <a:lnTo>
                  <a:pt x="1874140" y="1024821"/>
                </a:lnTo>
                <a:lnTo>
                  <a:pt x="1805433" y="1020604"/>
                </a:lnTo>
                <a:lnTo>
                  <a:pt x="1737546" y="1016018"/>
                </a:lnTo>
                <a:lnTo>
                  <a:pt x="1670508" y="1011070"/>
                </a:lnTo>
                <a:lnTo>
                  <a:pt x="1604348" y="1005765"/>
                </a:lnTo>
                <a:lnTo>
                  <a:pt x="1539094" y="1000109"/>
                </a:lnTo>
                <a:lnTo>
                  <a:pt x="1474775" y="994109"/>
                </a:lnTo>
                <a:lnTo>
                  <a:pt x="1411422" y="987769"/>
                </a:lnTo>
                <a:lnTo>
                  <a:pt x="1349061" y="981095"/>
                </a:lnTo>
                <a:lnTo>
                  <a:pt x="1287723" y="974095"/>
                </a:lnTo>
                <a:lnTo>
                  <a:pt x="1227436" y="966772"/>
                </a:lnTo>
                <a:lnTo>
                  <a:pt x="1168229" y="959133"/>
                </a:lnTo>
                <a:lnTo>
                  <a:pt x="1110131" y="951184"/>
                </a:lnTo>
                <a:lnTo>
                  <a:pt x="1053171" y="942931"/>
                </a:lnTo>
                <a:lnTo>
                  <a:pt x="997378" y="934379"/>
                </a:lnTo>
                <a:lnTo>
                  <a:pt x="942781" y="925535"/>
                </a:lnTo>
                <a:lnTo>
                  <a:pt x="889408" y="916404"/>
                </a:lnTo>
                <a:lnTo>
                  <a:pt x="837289" y="906991"/>
                </a:lnTo>
                <a:lnTo>
                  <a:pt x="786452" y="897304"/>
                </a:lnTo>
                <a:lnTo>
                  <a:pt x="736926" y="887346"/>
                </a:lnTo>
                <a:lnTo>
                  <a:pt x="688741" y="877125"/>
                </a:lnTo>
                <a:lnTo>
                  <a:pt x="641925" y="866647"/>
                </a:lnTo>
                <a:lnTo>
                  <a:pt x="596507" y="855916"/>
                </a:lnTo>
                <a:lnTo>
                  <a:pt x="552516" y="844939"/>
                </a:lnTo>
                <a:lnTo>
                  <a:pt x="509981" y="833722"/>
                </a:lnTo>
                <a:lnTo>
                  <a:pt x="468931" y="822270"/>
                </a:lnTo>
                <a:lnTo>
                  <a:pt x="429395" y="810589"/>
                </a:lnTo>
                <a:lnTo>
                  <a:pt x="391401" y="798685"/>
                </a:lnTo>
                <a:lnTo>
                  <a:pt x="354979" y="786564"/>
                </a:lnTo>
                <a:lnTo>
                  <a:pt x="286964" y="761694"/>
                </a:lnTo>
                <a:lnTo>
                  <a:pt x="225583" y="736024"/>
                </a:lnTo>
                <a:lnTo>
                  <a:pt x="171067" y="709603"/>
                </a:lnTo>
                <a:lnTo>
                  <a:pt x="123645" y="682475"/>
                </a:lnTo>
                <a:lnTo>
                  <a:pt x="83551" y="654688"/>
                </a:lnTo>
                <a:lnTo>
                  <a:pt x="51015" y="626288"/>
                </a:lnTo>
                <a:lnTo>
                  <a:pt x="16889" y="582640"/>
                </a:lnTo>
                <a:lnTo>
                  <a:pt x="1070" y="537875"/>
                </a:lnTo>
                <a:lnTo>
                  <a:pt x="0" y="5227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587488" y="5918708"/>
            <a:ext cx="3435350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3810" algn="ctr">
              <a:lnSpc>
                <a:spcPct val="100000"/>
              </a:lnSpc>
              <a:spcBef>
                <a:spcPts val="95"/>
              </a:spcBef>
            </a:pPr>
            <a:r>
              <a:rPr sz="1300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No.</a:t>
            </a:r>
            <a:r>
              <a:rPr sz="1300" u="sng" spc="-2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1300" u="sng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3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:</a:t>
            </a:r>
            <a:r>
              <a:rPr sz="1300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In</a:t>
            </a:r>
            <a:r>
              <a:rPr sz="1300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developing</a:t>
            </a:r>
            <a:r>
              <a:rPr sz="1300" spc="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countries,</a:t>
            </a:r>
            <a:r>
              <a:rPr sz="1300" spc="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we</a:t>
            </a:r>
            <a:r>
              <a:rPr sz="1300" spc="-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rarely</a:t>
            </a:r>
            <a:r>
              <a:rPr sz="1300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consider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the</a:t>
            </a:r>
            <a:r>
              <a:rPr sz="1300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many</a:t>
            </a:r>
            <a:r>
              <a:rPr sz="1300" spc="-2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options</a:t>
            </a:r>
            <a:r>
              <a:rPr sz="1300" spc="2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of</a:t>
            </a:r>
            <a:r>
              <a:rPr sz="1300" spc="-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commercializing</a:t>
            </a:r>
            <a:r>
              <a:rPr sz="1300" spc="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our</a:t>
            </a:r>
            <a:r>
              <a:rPr sz="1300" spc="-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research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outputs</a:t>
            </a:r>
            <a:r>
              <a:rPr sz="1300" spc="1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as</a:t>
            </a:r>
            <a:r>
              <a:rPr sz="1300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well</a:t>
            </a:r>
            <a:r>
              <a:rPr sz="1300" spc="-6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as</a:t>
            </a:r>
            <a:r>
              <a:rPr sz="1300" spc="-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considering</a:t>
            </a:r>
            <a:r>
              <a:rPr sz="1300" spc="3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all</a:t>
            </a:r>
            <a:r>
              <a:rPr sz="1300" spc="-4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the</a:t>
            </a:r>
            <a:r>
              <a:rPr sz="1300" spc="-1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involved</a:t>
            </a:r>
            <a:r>
              <a:rPr sz="1300" spc="3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risks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of</a:t>
            </a:r>
            <a:r>
              <a:rPr sz="1300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385622"/>
                </a:solidFill>
                <a:latin typeface="Calibri"/>
                <a:cs typeface="Calibri"/>
              </a:rPr>
              <a:t>product</a:t>
            </a:r>
            <a:r>
              <a:rPr sz="1300" spc="-10" dirty="0">
                <a:solidFill>
                  <a:srgbClr val="385622"/>
                </a:solidFill>
                <a:latin typeface="Calibri"/>
                <a:cs typeface="Calibri"/>
              </a:rPr>
              <a:t> development</a:t>
            </a:r>
            <a:endParaRPr sz="13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3736" y="51803"/>
            <a:ext cx="11827002" cy="710958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901698" y="4888738"/>
            <a:ext cx="2094864" cy="1460500"/>
            <a:chOff x="1901698" y="4888738"/>
            <a:chExt cx="2094864" cy="1460500"/>
          </a:xfrm>
        </p:grpSpPr>
        <p:sp>
          <p:nvSpPr>
            <p:cNvPr id="25" name="object 25"/>
            <p:cNvSpPr/>
            <p:nvPr/>
          </p:nvSpPr>
          <p:spPr>
            <a:xfrm>
              <a:off x="1908048" y="4895088"/>
              <a:ext cx="685800" cy="113030"/>
            </a:xfrm>
            <a:custGeom>
              <a:avLst/>
              <a:gdLst/>
              <a:ahLst/>
              <a:cxnLst/>
              <a:rect l="l" t="t" r="r" b="b"/>
              <a:pathLst>
                <a:path w="685800" h="113029">
                  <a:moveTo>
                    <a:pt x="685800" y="0"/>
                  </a:moveTo>
                  <a:lnTo>
                    <a:pt x="0" y="0"/>
                  </a:lnTo>
                  <a:lnTo>
                    <a:pt x="0" y="112775"/>
                  </a:lnTo>
                  <a:lnTo>
                    <a:pt x="685800" y="112775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908048" y="4895088"/>
              <a:ext cx="685800" cy="113030"/>
            </a:xfrm>
            <a:custGeom>
              <a:avLst/>
              <a:gdLst/>
              <a:ahLst/>
              <a:cxnLst/>
              <a:rect l="l" t="t" r="r" b="b"/>
              <a:pathLst>
                <a:path w="685800" h="113029">
                  <a:moveTo>
                    <a:pt x="0" y="112775"/>
                  </a:moveTo>
                  <a:lnTo>
                    <a:pt x="685800" y="112775"/>
                  </a:lnTo>
                  <a:lnTo>
                    <a:pt x="685800" y="0"/>
                  </a:lnTo>
                  <a:lnTo>
                    <a:pt x="0" y="0"/>
                  </a:lnTo>
                  <a:lnTo>
                    <a:pt x="0" y="112775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947672" y="5062728"/>
              <a:ext cx="685800" cy="116205"/>
            </a:xfrm>
            <a:custGeom>
              <a:avLst/>
              <a:gdLst/>
              <a:ahLst/>
              <a:cxnLst/>
              <a:rect l="l" t="t" r="r" b="b"/>
              <a:pathLst>
                <a:path w="685800" h="116204">
                  <a:moveTo>
                    <a:pt x="685800" y="0"/>
                  </a:moveTo>
                  <a:lnTo>
                    <a:pt x="0" y="0"/>
                  </a:lnTo>
                  <a:lnTo>
                    <a:pt x="0" y="115824"/>
                  </a:lnTo>
                  <a:lnTo>
                    <a:pt x="685800" y="115824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947672" y="5062728"/>
              <a:ext cx="685800" cy="116205"/>
            </a:xfrm>
            <a:custGeom>
              <a:avLst/>
              <a:gdLst/>
              <a:ahLst/>
              <a:cxnLst/>
              <a:rect l="l" t="t" r="r" b="b"/>
              <a:pathLst>
                <a:path w="685800" h="116204">
                  <a:moveTo>
                    <a:pt x="0" y="115824"/>
                  </a:moveTo>
                  <a:lnTo>
                    <a:pt x="685800" y="115824"/>
                  </a:lnTo>
                  <a:lnTo>
                    <a:pt x="685800" y="0"/>
                  </a:lnTo>
                  <a:lnTo>
                    <a:pt x="0" y="0"/>
                  </a:lnTo>
                  <a:lnTo>
                    <a:pt x="0" y="115824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700528" y="5812536"/>
              <a:ext cx="1289685" cy="530860"/>
            </a:xfrm>
            <a:custGeom>
              <a:avLst/>
              <a:gdLst/>
              <a:ahLst/>
              <a:cxnLst/>
              <a:rect l="l" t="t" r="r" b="b"/>
              <a:pathLst>
                <a:path w="1289685" h="530860">
                  <a:moveTo>
                    <a:pt x="1200912" y="0"/>
                  </a:moveTo>
                  <a:lnTo>
                    <a:pt x="88392" y="0"/>
                  </a:lnTo>
                  <a:lnTo>
                    <a:pt x="54006" y="6946"/>
                  </a:lnTo>
                  <a:lnTo>
                    <a:pt x="25908" y="25888"/>
                  </a:lnTo>
                  <a:lnTo>
                    <a:pt x="6953" y="53985"/>
                  </a:lnTo>
                  <a:lnTo>
                    <a:pt x="0" y="88391"/>
                  </a:lnTo>
                  <a:lnTo>
                    <a:pt x="0" y="441959"/>
                  </a:lnTo>
                  <a:lnTo>
                    <a:pt x="6953" y="476366"/>
                  </a:lnTo>
                  <a:lnTo>
                    <a:pt x="25907" y="504463"/>
                  </a:lnTo>
                  <a:lnTo>
                    <a:pt x="54006" y="523405"/>
                  </a:lnTo>
                  <a:lnTo>
                    <a:pt x="88392" y="530351"/>
                  </a:lnTo>
                  <a:lnTo>
                    <a:pt x="1200912" y="530351"/>
                  </a:lnTo>
                  <a:lnTo>
                    <a:pt x="1235297" y="523405"/>
                  </a:lnTo>
                  <a:lnTo>
                    <a:pt x="1263396" y="504463"/>
                  </a:lnTo>
                  <a:lnTo>
                    <a:pt x="1282350" y="476366"/>
                  </a:lnTo>
                  <a:lnTo>
                    <a:pt x="1289304" y="441959"/>
                  </a:lnTo>
                  <a:lnTo>
                    <a:pt x="1289304" y="88391"/>
                  </a:lnTo>
                  <a:lnTo>
                    <a:pt x="1282350" y="53985"/>
                  </a:lnTo>
                  <a:lnTo>
                    <a:pt x="1263396" y="25888"/>
                  </a:lnTo>
                  <a:lnTo>
                    <a:pt x="1235297" y="6946"/>
                  </a:lnTo>
                  <a:lnTo>
                    <a:pt x="12009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700528" y="5812536"/>
              <a:ext cx="1289685" cy="530860"/>
            </a:xfrm>
            <a:custGeom>
              <a:avLst/>
              <a:gdLst/>
              <a:ahLst/>
              <a:cxnLst/>
              <a:rect l="l" t="t" r="r" b="b"/>
              <a:pathLst>
                <a:path w="1289685" h="530860">
                  <a:moveTo>
                    <a:pt x="0" y="88391"/>
                  </a:moveTo>
                  <a:lnTo>
                    <a:pt x="6953" y="53985"/>
                  </a:lnTo>
                  <a:lnTo>
                    <a:pt x="25908" y="25888"/>
                  </a:lnTo>
                  <a:lnTo>
                    <a:pt x="54006" y="6946"/>
                  </a:lnTo>
                  <a:lnTo>
                    <a:pt x="88392" y="0"/>
                  </a:lnTo>
                  <a:lnTo>
                    <a:pt x="1200912" y="0"/>
                  </a:lnTo>
                  <a:lnTo>
                    <a:pt x="1235297" y="6946"/>
                  </a:lnTo>
                  <a:lnTo>
                    <a:pt x="1263396" y="25888"/>
                  </a:lnTo>
                  <a:lnTo>
                    <a:pt x="1282350" y="53985"/>
                  </a:lnTo>
                  <a:lnTo>
                    <a:pt x="1289304" y="88391"/>
                  </a:lnTo>
                  <a:lnTo>
                    <a:pt x="1289304" y="441959"/>
                  </a:lnTo>
                  <a:lnTo>
                    <a:pt x="1282350" y="476366"/>
                  </a:lnTo>
                  <a:lnTo>
                    <a:pt x="1263396" y="504463"/>
                  </a:lnTo>
                  <a:lnTo>
                    <a:pt x="1235297" y="523405"/>
                  </a:lnTo>
                  <a:lnTo>
                    <a:pt x="1200912" y="530351"/>
                  </a:lnTo>
                  <a:lnTo>
                    <a:pt x="88392" y="530351"/>
                  </a:lnTo>
                  <a:lnTo>
                    <a:pt x="54006" y="523405"/>
                  </a:lnTo>
                  <a:lnTo>
                    <a:pt x="25907" y="504463"/>
                  </a:lnTo>
                  <a:lnTo>
                    <a:pt x="6953" y="476366"/>
                  </a:lnTo>
                  <a:lnTo>
                    <a:pt x="0" y="441959"/>
                  </a:lnTo>
                  <a:lnTo>
                    <a:pt x="0" y="88391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826511" y="5904991"/>
            <a:ext cx="103441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069" marR="5080" indent="-40005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Calibri"/>
                <a:cs typeface="Calibri"/>
              </a:rPr>
              <a:t>Consider</a:t>
            </a:r>
            <a:r>
              <a:rPr sz="1000" spc="-30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selling</a:t>
            </a:r>
            <a:r>
              <a:rPr sz="1000" spc="-5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the</a:t>
            </a:r>
            <a:r>
              <a:rPr sz="1000" dirty="0">
                <a:latin typeface="Calibri"/>
                <a:cs typeface="Calibri"/>
              </a:rPr>
              <a:t> innovation</a:t>
            </a:r>
            <a:r>
              <a:rPr sz="1000" spc="-5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as</a:t>
            </a:r>
            <a:r>
              <a:rPr sz="1000" spc="-10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well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136392" y="5166359"/>
            <a:ext cx="3609975" cy="1506855"/>
            <a:chOff x="3136392" y="5166359"/>
            <a:chExt cx="3609975" cy="1506855"/>
          </a:xfrm>
        </p:grpSpPr>
        <p:sp>
          <p:nvSpPr>
            <p:cNvPr id="33" name="object 33"/>
            <p:cNvSpPr/>
            <p:nvPr/>
          </p:nvSpPr>
          <p:spPr>
            <a:xfrm>
              <a:off x="3142488" y="5172455"/>
              <a:ext cx="106680" cy="661670"/>
            </a:xfrm>
            <a:custGeom>
              <a:avLst/>
              <a:gdLst/>
              <a:ahLst/>
              <a:cxnLst/>
              <a:rect l="l" t="t" r="r" b="b"/>
              <a:pathLst>
                <a:path w="106680" h="661670">
                  <a:moveTo>
                    <a:pt x="88900" y="661416"/>
                  </a:moveTo>
                  <a:lnTo>
                    <a:pt x="86582" y="650558"/>
                  </a:lnTo>
                  <a:lnTo>
                    <a:pt x="84169" y="639713"/>
                  </a:lnTo>
                  <a:lnTo>
                    <a:pt x="81899" y="628842"/>
                  </a:lnTo>
                  <a:lnTo>
                    <a:pt x="80010" y="617905"/>
                  </a:lnTo>
                  <a:lnTo>
                    <a:pt x="77638" y="598338"/>
                  </a:lnTo>
                  <a:lnTo>
                    <a:pt x="75803" y="578705"/>
                  </a:lnTo>
                  <a:lnTo>
                    <a:pt x="73848" y="559089"/>
                  </a:lnTo>
                  <a:lnTo>
                    <a:pt x="71119" y="539572"/>
                  </a:lnTo>
                  <a:lnTo>
                    <a:pt x="69409" y="532929"/>
                  </a:lnTo>
                  <a:lnTo>
                    <a:pt x="66960" y="526464"/>
                  </a:lnTo>
                  <a:lnTo>
                    <a:pt x="64369" y="520025"/>
                  </a:lnTo>
                  <a:lnTo>
                    <a:pt x="62230" y="513461"/>
                  </a:lnTo>
                  <a:lnTo>
                    <a:pt x="59697" y="502653"/>
                  </a:lnTo>
                  <a:lnTo>
                    <a:pt x="57499" y="491767"/>
                  </a:lnTo>
                  <a:lnTo>
                    <a:pt x="55443" y="480851"/>
                  </a:lnTo>
                  <a:lnTo>
                    <a:pt x="53339" y="469950"/>
                  </a:lnTo>
                  <a:lnTo>
                    <a:pt x="56657" y="412429"/>
                  </a:lnTo>
                  <a:lnTo>
                    <a:pt x="71119" y="348107"/>
                  </a:lnTo>
                  <a:lnTo>
                    <a:pt x="94106" y="315595"/>
                  </a:lnTo>
                  <a:lnTo>
                    <a:pt x="100711" y="310388"/>
                  </a:lnTo>
                  <a:lnTo>
                    <a:pt x="106680" y="304546"/>
                  </a:lnTo>
                  <a:lnTo>
                    <a:pt x="102387" y="261380"/>
                  </a:lnTo>
                  <a:lnTo>
                    <a:pt x="100845" y="237759"/>
                  </a:lnTo>
                  <a:lnTo>
                    <a:pt x="100339" y="227902"/>
                  </a:lnTo>
                  <a:lnTo>
                    <a:pt x="99155" y="226028"/>
                  </a:lnTo>
                  <a:lnTo>
                    <a:pt x="53339" y="182753"/>
                  </a:lnTo>
                  <a:lnTo>
                    <a:pt x="48650" y="176379"/>
                  </a:lnTo>
                  <a:lnTo>
                    <a:pt x="43830" y="170053"/>
                  </a:lnTo>
                  <a:lnTo>
                    <a:pt x="23812" y="124206"/>
                  </a:lnTo>
                  <a:lnTo>
                    <a:pt x="17780" y="104394"/>
                  </a:lnTo>
                  <a:lnTo>
                    <a:pt x="23209" y="81097"/>
                  </a:lnTo>
                  <a:lnTo>
                    <a:pt x="26447" y="64230"/>
                  </a:lnTo>
                  <a:lnTo>
                    <a:pt x="17780" y="26162"/>
                  </a:lnTo>
                  <a:lnTo>
                    <a:pt x="2188" y="2730"/>
                  </a:lnTo>
                  <a:lnTo>
                    <a:pt x="0" y="0"/>
                  </a:lnTo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62727" y="5907023"/>
              <a:ext cx="1683257" cy="76581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Product</a:t>
            </a:r>
            <a:r>
              <a:rPr spc="-55" dirty="0"/>
              <a:t> </a:t>
            </a:r>
            <a:r>
              <a:rPr spc="-25" dirty="0"/>
              <a:t>Life</a:t>
            </a:r>
            <a:r>
              <a:rPr spc="-45" dirty="0"/>
              <a:t> </a:t>
            </a:r>
            <a:r>
              <a:rPr spc="-20" dirty="0"/>
              <a:t>Cycle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488" y="1703832"/>
            <a:ext cx="5486400" cy="362407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40423" y="1764792"/>
            <a:ext cx="5047487" cy="33436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1050</Words>
  <Application>Microsoft Office PowerPoint</Application>
  <PresentationFormat>Widescreen</PresentationFormat>
  <Paragraphs>117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MT</vt:lpstr>
      <vt:lpstr>Calibri</vt:lpstr>
      <vt:lpstr>Calibri Light</vt:lpstr>
      <vt:lpstr>Times New Roman</vt:lpstr>
      <vt:lpstr>Wingdings</vt:lpstr>
      <vt:lpstr>Office Theme</vt:lpstr>
      <vt:lpstr>PUB 3112: BIO-PRODUCT AND FORMULATION 45 CREDITS HOURS</vt:lpstr>
      <vt:lpstr>Biotechnology Products – What They Are &amp; Why They Matter </vt:lpstr>
      <vt:lpstr>– Biotechnology Product &amp; Formulation Pathway Upstream biological inputs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Product Life Cycle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 3112: BIO-PRODUCT AND FORMULATION 45 CREDITS HOURS</dc:title>
  <dc:creator>James h. Kimotho</dc:creator>
  <cp:lastModifiedBy>James Kimotho</cp:lastModifiedBy>
  <cp:revision>4</cp:revision>
  <dcterms:created xsi:type="dcterms:W3CDTF">2023-11-25T15:10:02Z</dcterms:created>
  <dcterms:modified xsi:type="dcterms:W3CDTF">2026-02-09T12:58:11Z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2020-10-22T00:00:00Z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2023-11-25T00:00:00Z</vt:filetime>
  </property>
  <property fmtid="{D5CDD505-2E9C-101B-9397-08002B2CF9AE}" pid="5" name="Producer">
    <vt:lpwstr>Microsoft® PowerPoint® 2016</vt:lpwstr>
  </property>
</Properties>
</file>