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71" r:id="rId3"/>
    <p:sldId id="272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</p:sldIdLst>
  <p:sldSz cx="12192000" cy="6858000"/>
  <p:notesSz cx="12192000" cy="6858000"/>
  <p:defaultTextStyle>
    <a:defPPr>
      <a:defRPr lang="en-K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940" y="5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2/9/2026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rgbClr val="C000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2/9/2026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rgbClr val="C000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2/9/2026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rgbClr val="C000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2/9/2026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2/9/2026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57147" y="74752"/>
            <a:ext cx="7866380" cy="6972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0" i="0">
                <a:solidFill>
                  <a:srgbClr val="C000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82929" y="1579245"/>
            <a:ext cx="10426141" cy="34067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2/9/2026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24000" y="6629399"/>
            <a:ext cx="9144000" cy="228600"/>
          </a:xfrm>
          <a:custGeom>
            <a:avLst/>
            <a:gdLst/>
            <a:ahLst/>
            <a:cxnLst/>
            <a:rect l="l" t="t" r="r" b="b"/>
            <a:pathLst>
              <a:path w="9144000" h="228600">
                <a:moveTo>
                  <a:pt x="9144000" y="0"/>
                </a:moveTo>
                <a:lnTo>
                  <a:pt x="0" y="0"/>
                </a:lnTo>
                <a:lnTo>
                  <a:pt x="0" y="228600"/>
                </a:lnTo>
                <a:lnTo>
                  <a:pt x="9144000" y="228600"/>
                </a:lnTo>
                <a:lnTo>
                  <a:pt x="9144000" y="0"/>
                </a:lnTo>
                <a:close/>
              </a:path>
            </a:pathLst>
          </a:custGeom>
          <a:solidFill>
            <a:srgbClr val="538235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1517903" y="0"/>
            <a:ext cx="9156700" cy="6870700"/>
            <a:chOff x="1517903" y="0"/>
            <a:chExt cx="9156700" cy="68707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23999" y="0"/>
              <a:ext cx="9144000" cy="576072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523999" y="0"/>
              <a:ext cx="9144000" cy="6858000"/>
            </a:xfrm>
            <a:custGeom>
              <a:avLst/>
              <a:gdLst/>
              <a:ahLst/>
              <a:cxnLst/>
              <a:rect l="l" t="t" r="r" b="b"/>
              <a:pathLst>
                <a:path w="9144000" h="6858000">
                  <a:moveTo>
                    <a:pt x="0" y="6858000"/>
                  </a:moveTo>
                  <a:lnTo>
                    <a:pt x="9144000" y="6858000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6858000"/>
                  </a:lnTo>
                  <a:close/>
                </a:path>
              </a:pathLst>
            </a:custGeom>
            <a:ln w="12192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4883716" y="2362200"/>
            <a:ext cx="2788931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800" b="1" i="1" spc="-95" dirty="0">
                <a:solidFill>
                  <a:schemeClr val="tx2"/>
                </a:solidFill>
                <a:latin typeface="Calibri Light"/>
                <a:cs typeface="Calibri Light"/>
              </a:rPr>
              <a:t>L</a:t>
            </a:r>
            <a:r>
              <a:rPr sz="2800" b="1" i="1" spc="-100" dirty="0">
                <a:solidFill>
                  <a:schemeClr val="tx2"/>
                </a:solidFill>
                <a:latin typeface="Calibri Light"/>
                <a:cs typeface="Calibri Light"/>
              </a:rPr>
              <a:t>e</a:t>
            </a:r>
            <a:r>
              <a:rPr sz="2800" b="1" i="1" spc="-120" dirty="0">
                <a:solidFill>
                  <a:schemeClr val="tx2"/>
                </a:solidFill>
                <a:latin typeface="Calibri Light"/>
                <a:cs typeface="Calibri Light"/>
              </a:rPr>
              <a:t>c</a:t>
            </a:r>
            <a:r>
              <a:rPr sz="2800" b="1" i="1" spc="-110" dirty="0">
                <a:solidFill>
                  <a:schemeClr val="tx2"/>
                </a:solidFill>
                <a:latin typeface="Calibri Light"/>
                <a:cs typeface="Calibri Light"/>
              </a:rPr>
              <a:t>t</a:t>
            </a:r>
            <a:r>
              <a:rPr sz="2800" b="1" i="1" spc="-105" dirty="0">
                <a:solidFill>
                  <a:schemeClr val="tx2"/>
                </a:solidFill>
                <a:latin typeface="Calibri Light"/>
                <a:cs typeface="Calibri Light"/>
              </a:rPr>
              <a:t>u</a:t>
            </a:r>
            <a:r>
              <a:rPr sz="2800" b="1" i="1" spc="-120" dirty="0">
                <a:solidFill>
                  <a:schemeClr val="tx2"/>
                </a:solidFill>
                <a:latin typeface="Calibri Light"/>
                <a:cs typeface="Calibri Light"/>
              </a:rPr>
              <a:t>r</a:t>
            </a:r>
            <a:r>
              <a:rPr sz="2800" b="1" i="1" spc="-110" dirty="0">
                <a:solidFill>
                  <a:schemeClr val="tx2"/>
                </a:solidFill>
                <a:latin typeface="Calibri Light"/>
                <a:cs typeface="Calibri Light"/>
              </a:rPr>
              <a:t>e</a:t>
            </a:r>
            <a:r>
              <a:rPr sz="2800" b="1" i="1" spc="40" dirty="0">
                <a:solidFill>
                  <a:schemeClr val="tx2"/>
                </a:solidFill>
                <a:latin typeface="Calibri Light"/>
                <a:cs typeface="Calibri Light"/>
              </a:rPr>
              <a:t> </a:t>
            </a:r>
            <a:r>
              <a:rPr lang="en-US" sz="2800" b="1" i="1" spc="40" dirty="0">
                <a:solidFill>
                  <a:schemeClr val="tx2"/>
                </a:solidFill>
                <a:latin typeface="Calibri Light"/>
                <a:cs typeface="Calibri Light"/>
              </a:rPr>
              <a:t> 3</a:t>
            </a:r>
            <a:endParaRPr sz="2800" b="1" dirty="0">
              <a:solidFill>
                <a:schemeClr val="tx2"/>
              </a:solidFill>
              <a:latin typeface="Calibri Light"/>
              <a:cs typeface="Calibri Ligh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438647" y="3389503"/>
            <a:ext cx="15551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spc="-180" dirty="0">
                <a:solidFill>
                  <a:srgbClr val="001F5F"/>
                </a:solidFill>
                <a:latin typeface="Calibri Light"/>
                <a:cs typeface="Calibri Light"/>
              </a:rPr>
              <a:t>P</a:t>
            </a:r>
            <a:r>
              <a:rPr sz="1200" i="1" spc="-140" dirty="0">
                <a:solidFill>
                  <a:srgbClr val="001F5F"/>
                </a:solidFill>
                <a:latin typeface="Calibri Light"/>
                <a:cs typeface="Calibri Light"/>
              </a:rPr>
              <a:t>A</a:t>
            </a:r>
            <a:r>
              <a:rPr sz="1200" i="1" spc="-105" dirty="0">
                <a:solidFill>
                  <a:srgbClr val="001F5F"/>
                </a:solidFill>
                <a:latin typeface="Calibri Light"/>
                <a:cs typeface="Calibri Light"/>
              </a:rPr>
              <a:t>U</a:t>
            </a:r>
            <a:r>
              <a:rPr sz="1200" i="1" spc="-114" dirty="0">
                <a:solidFill>
                  <a:srgbClr val="001F5F"/>
                </a:solidFill>
                <a:latin typeface="Calibri Light"/>
                <a:cs typeface="Calibri Light"/>
              </a:rPr>
              <a:t>S</a:t>
            </a:r>
            <a:r>
              <a:rPr sz="1200" i="1" spc="-105" dirty="0">
                <a:solidFill>
                  <a:srgbClr val="001F5F"/>
                </a:solidFill>
                <a:latin typeface="Calibri Light"/>
                <a:cs typeface="Calibri Light"/>
              </a:rPr>
              <a:t>T</a:t>
            </a:r>
            <a:r>
              <a:rPr sz="1200" i="1" spc="-114" dirty="0">
                <a:solidFill>
                  <a:srgbClr val="001F5F"/>
                </a:solidFill>
                <a:latin typeface="Calibri Light"/>
                <a:cs typeface="Calibri Light"/>
              </a:rPr>
              <a:t>I</a:t>
            </a:r>
            <a:r>
              <a:rPr sz="1200" i="1" spc="40" dirty="0">
                <a:solidFill>
                  <a:srgbClr val="001F5F"/>
                </a:solidFill>
                <a:latin typeface="Calibri Light"/>
                <a:cs typeface="Calibri Light"/>
              </a:rPr>
              <a:t> </a:t>
            </a:r>
            <a:r>
              <a:rPr sz="1200" i="1" spc="-105" dirty="0">
                <a:solidFill>
                  <a:srgbClr val="001F5F"/>
                </a:solidFill>
                <a:latin typeface="Calibri Light"/>
                <a:cs typeface="Calibri Light"/>
              </a:rPr>
              <a:t>MS</a:t>
            </a:r>
            <a:r>
              <a:rPr sz="1200" i="1" spc="-120" dirty="0">
                <a:solidFill>
                  <a:srgbClr val="001F5F"/>
                </a:solidFill>
                <a:latin typeface="Calibri Light"/>
                <a:cs typeface="Calibri Light"/>
              </a:rPr>
              <a:t>c</a:t>
            </a:r>
            <a:r>
              <a:rPr sz="1200" i="1" spc="40" dirty="0">
                <a:solidFill>
                  <a:srgbClr val="001F5F"/>
                </a:solidFill>
                <a:latin typeface="Calibri Light"/>
                <a:cs typeface="Calibri Light"/>
              </a:rPr>
              <a:t> </a:t>
            </a:r>
            <a:r>
              <a:rPr sz="1200" i="1" spc="-105" dirty="0">
                <a:solidFill>
                  <a:srgbClr val="001F5F"/>
                </a:solidFill>
                <a:latin typeface="Calibri Light"/>
                <a:cs typeface="Calibri Light"/>
              </a:rPr>
              <a:t>Mo</a:t>
            </a:r>
            <a:r>
              <a:rPr sz="1200" i="1" dirty="0">
                <a:solidFill>
                  <a:srgbClr val="001F5F"/>
                </a:solidFill>
                <a:latin typeface="Calibri Light"/>
                <a:cs typeface="Calibri Light"/>
              </a:rPr>
              <a:t>l</a:t>
            </a:r>
            <a:r>
              <a:rPr sz="1200" i="1" spc="-70" dirty="0">
                <a:solidFill>
                  <a:srgbClr val="001F5F"/>
                </a:solidFill>
                <a:latin typeface="Calibri Light"/>
                <a:cs typeface="Calibri Light"/>
              </a:rPr>
              <a:t> </a:t>
            </a:r>
            <a:r>
              <a:rPr sz="1200" i="1" spc="-105" dirty="0">
                <a:solidFill>
                  <a:srgbClr val="001F5F"/>
                </a:solidFill>
                <a:latin typeface="Calibri Light"/>
                <a:cs typeface="Calibri Light"/>
              </a:rPr>
              <a:t>B</a:t>
            </a:r>
            <a:r>
              <a:rPr sz="1200" i="1" spc="-100" dirty="0">
                <a:solidFill>
                  <a:srgbClr val="001F5F"/>
                </a:solidFill>
                <a:latin typeface="Calibri Light"/>
                <a:cs typeface="Calibri Light"/>
              </a:rPr>
              <a:t>i</a:t>
            </a:r>
            <a:r>
              <a:rPr sz="1200" i="1" spc="-114" dirty="0">
                <a:solidFill>
                  <a:srgbClr val="001F5F"/>
                </a:solidFill>
                <a:latin typeface="Calibri Light"/>
                <a:cs typeface="Calibri Light"/>
              </a:rPr>
              <a:t>o</a:t>
            </a:r>
            <a:r>
              <a:rPr sz="1200" i="1" spc="-100" dirty="0">
                <a:solidFill>
                  <a:srgbClr val="001F5F"/>
                </a:solidFill>
                <a:latin typeface="Calibri Light"/>
                <a:cs typeface="Calibri Light"/>
              </a:rPr>
              <a:t>l</a:t>
            </a:r>
            <a:r>
              <a:rPr sz="1200" i="1" spc="-105" dirty="0">
                <a:solidFill>
                  <a:srgbClr val="001F5F"/>
                </a:solidFill>
                <a:latin typeface="Calibri Light"/>
                <a:cs typeface="Calibri Light"/>
              </a:rPr>
              <a:t>o</a:t>
            </a:r>
            <a:r>
              <a:rPr sz="1200" i="1" spc="-120" dirty="0">
                <a:solidFill>
                  <a:srgbClr val="001F5F"/>
                </a:solidFill>
                <a:latin typeface="Calibri Light"/>
                <a:cs typeface="Calibri Light"/>
              </a:rPr>
              <a:t>g</a:t>
            </a:r>
            <a:r>
              <a:rPr sz="1200" i="1" spc="-105" dirty="0">
                <a:solidFill>
                  <a:srgbClr val="001F5F"/>
                </a:solidFill>
                <a:latin typeface="Calibri Light"/>
                <a:cs typeface="Calibri Light"/>
              </a:rPr>
              <a:t>y</a:t>
            </a:r>
            <a:r>
              <a:rPr sz="1200" i="1" spc="25" dirty="0">
                <a:solidFill>
                  <a:srgbClr val="001F5F"/>
                </a:solidFill>
                <a:latin typeface="Calibri Light"/>
                <a:cs typeface="Calibri Light"/>
              </a:rPr>
              <a:t> </a:t>
            </a:r>
            <a:r>
              <a:rPr sz="1200" i="1" spc="-105" dirty="0">
                <a:solidFill>
                  <a:srgbClr val="001F5F"/>
                </a:solidFill>
                <a:latin typeface="Calibri Light"/>
                <a:cs typeface="Calibri Light"/>
              </a:rPr>
              <a:t>C</a:t>
            </a:r>
            <a:r>
              <a:rPr sz="1200" i="1" spc="-100" dirty="0">
                <a:solidFill>
                  <a:srgbClr val="001F5F"/>
                </a:solidFill>
                <a:latin typeface="Calibri Light"/>
                <a:cs typeface="Calibri Light"/>
              </a:rPr>
              <a:t>l</a:t>
            </a:r>
            <a:r>
              <a:rPr sz="1200" i="1" spc="-105" dirty="0">
                <a:solidFill>
                  <a:srgbClr val="001F5F"/>
                </a:solidFill>
                <a:latin typeface="Calibri Light"/>
                <a:cs typeface="Calibri Light"/>
              </a:rPr>
              <a:t>a</a:t>
            </a:r>
            <a:r>
              <a:rPr sz="1200" i="1" spc="-120" dirty="0">
                <a:solidFill>
                  <a:srgbClr val="001F5F"/>
                </a:solidFill>
                <a:latin typeface="Calibri Light"/>
                <a:cs typeface="Calibri Light"/>
              </a:rPr>
              <a:t>s</a:t>
            </a:r>
            <a:r>
              <a:rPr sz="1200" i="1" dirty="0">
                <a:solidFill>
                  <a:srgbClr val="001F5F"/>
                </a:solidFill>
                <a:latin typeface="Calibri Light"/>
                <a:cs typeface="Calibri Light"/>
              </a:rPr>
              <a:t>s</a:t>
            </a:r>
            <a:endParaRPr sz="1200">
              <a:latin typeface="Calibri Light"/>
              <a:cs typeface="Calibri Light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358389" y="3702177"/>
            <a:ext cx="771461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i="1" spc="-145" dirty="0">
                <a:solidFill>
                  <a:srgbClr val="001F5F"/>
                </a:solidFill>
                <a:latin typeface="Calibri Light"/>
                <a:cs typeface="Calibri Light"/>
              </a:rPr>
              <a:t>Recovery</a:t>
            </a:r>
            <a:r>
              <a:rPr sz="4000" i="1" spc="-170" dirty="0">
                <a:solidFill>
                  <a:srgbClr val="001F5F"/>
                </a:solidFill>
                <a:latin typeface="Calibri Light"/>
                <a:cs typeface="Calibri Light"/>
              </a:rPr>
              <a:t> </a:t>
            </a:r>
            <a:r>
              <a:rPr sz="4000" i="1" spc="-135" dirty="0">
                <a:solidFill>
                  <a:srgbClr val="001F5F"/>
                </a:solidFill>
                <a:latin typeface="Calibri Light"/>
                <a:cs typeface="Calibri Light"/>
              </a:rPr>
              <a:t>and</a:t>
            </a:r>
            <a:r>
              <a:rPr sz="4000" i="1" spc="-150" dirty="0">
                <a:solidFill>
                  <a:srgbClr val="001F5F"/>
                </a:solidFill>
                <a:latin typeface="Calibri Light"/>
                <a:cs typeface="Calibri Light"/>
              </a:rPr>
              <a:t> </a:t>
            </a:r>
            <a:r>
              <a:rPr sz="4000" i="1" spc="-140" dirty="0">
                <a:solidFill>
                  <a:srgbClr val="001F5F"/>
                </a:solidFill>
                <a:latin typeface="Calibri Light"/>
                <a:cs typeface="Calibri Light"/>
              </a:rPr>
              <a:t>Purification</a:t>
            </a:r>
            <a:r>
              <a:rPr sz="4000" i="1" spc="-165" dirty="0">
                <a:solidFill>
                  <a:srgbClr val="001F5F"/>
                </a:solidFill>
                <a:latin typeface="Calibri Light"/>
                <a:cs typeface="Calibri Light"/>
              </a:rPr>
              <a:t> </a:t>
            </a:r>
            <a:r>
              <a:rPr sz="4000" i="1" spc="-120" dirty="0">
                <a:solidFill>
                  <a:srgbClr val="001F5F"/>
                </a:solidFill>
                <a:latin typeface="Calibri Light"/>
                <a:cs typeface="Calibri Light"/>
              </a:rPr>
              <a:t>of</a:t>
            </a:r>
            <a:r>
              <a:rPr sz="4000" i="1" spc="-95" dirty="0">
                <a:solidFill>
                  <a:srgbClr val="001F5F"/>
                </a:solidFill>
                <a:latin typeface="Calibri Light"/>
                <a:cs typeface="Calibri Light"/>
              </a:rPr>
              <a:t> </a:t>
            </a:r>
            <a:r>
              <a:rPr sz="4000" i="1" spc="-125" dirty="0">
                <a:solidFill>
                  <a:srgbClr val="001F5F"/>
                </a:solidFill>
                <a:latin typeface="Calibri Light"/>
                <a:cs typeface="Calibri Light"/>
              </a:rPr>
              <a:t>Bio-products</a:t>
            </a:r>
            <a:endParaRPr sz="4000">
              <a:latin typeface="Calibri Light"/>
              <a:cs typeface="Calibri Light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1171681" y="6426809"/>
            <a:ext cx="102870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888888"/>
                </a:solidFill>
                <a:latin typeface="Calibri"/>
                <a:cs typeface="Calibri"/>
              </a:rPr>
              <a:t>1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57147" y="74752"/>
            <a:ext cx="786638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3277235" algn="l"/>
              </a:tabLst>
            </a:pPr>
            <a:r>
              <a:rPr spc="30" dirty="0"/>
              <a:t>Separation</a:t>
            </a:r>
            <a:r>
              <a:rPr spc="-40" dirty="0"/>
              <a:t> </a:t>
            </a:r>
            <a:r>
              <a:rPr spc="-135" dirty="0"/>
              <a:t>of	</a:t>
            </a:r>
            <a:r>
              <a:rPr spc="-15" dirty="0"/>
              <a:t>soluble</a:t>
            </a:r>
            <a:r>
              <a:rPr spc="-75" dirty="0"/>
              <a:t> </a:t>
            </a:r>
            <a:r>
              <a:rPr spc="55" dirty="0"/>
              <a:t>products…3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6939" y="1276604"/>
            <a:ext cx="10333355" cy="4841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2270" indent="-370205">
              <a:lnSpc>
                <a:spcPts val="3335"/>
              </a:lnSpc>
              <a:spcBef>
                <a:spcPts val="95"/>
              </a:spcBef>
              <a:buAutoNum type="arabicPeriod" startAt="3"/>
              <a:tabLst>
                <a:tab pos="382905" algn="l"/>
              </a:tabLst>
            </a:pPr>
            <a:r>
              <a:rPr sz="2800" b="1" spc="20" dirty="0">
                <a:latin typeface="Times New Roman"/>
                <a:cs typeface="Times New Roman"/>
              </a:rPr>
              <a:t>Adsorption</a:t>
            </a:r>
            <a:endParaRPr sz="2800">
              <a:latin typeface="Times New Roman"/>
              <a:cs typeface="Times New Roman"/>
            </a:endParaRPr>
          </a:p>
          <a:p>
            <a:pPr marL="698500" lvl="1" indent="-229235">
              <a:lnSpc>
                <a:spcPts val="2855"/>
              </a:lnSpc>
              <a:buFont typeface="Arial MT"/>
              <a:buChar char="•"/>
              <a:tabLst>
                <a:tab pos="699135" algn="l"/>
              </a:tabLst>
            </a:pPr>
            <a:r>
              <a:rPr sz="2400" spc="-25" dirty="0">
                <a:latin typeface="Times New Roman"/>
                <a:cs typeface="Times New Roman"/>
              </a:rPr>
              <a:t>Soluble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spc="35" dirty="0">
                <a:latin typeface="Times New Roman"/>
                <a:cs typeface="Times New Roman"/>
              </a:rPr>
              <a:t>products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from </a:t>
            </a:r>
            <a:r>
              <a:rPr sz="2400" spc="20" dirty="0">
                <a:latin typeface="Times New Roman"/>
                <a:cs typeface="Times New Roman"/>
              </a:rPr>
              <a:t>fermentation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65" dirty="0">
                <a:latin typeface="Times New Roman"/>
                <a:cs typeface="Times New Roman"/>
              </a:rPr>
              <a:t>broth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45" dirty="0">
                <a:latin typeface="Times New Roman"/>
                <a:cs typeface="Times New Roman"/>
              </a:rPr>
              <a:t>onto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solids</a:t>
            </a:r>
            <a:endParaRPr sz="2400">
              <a:latin typeface="Times New Roman"/>
              <a:cs typeface="Times New Roman"/>
            </a:endParaRPr>
          </a:p>
          <a:p>
            <a:pPr lvl="1">
              <a:lnSpc>
                <a:spcPct val="100000"/>
              </a:lnSpc>
              <a:spcBef>
                <a:spcPts val="20"/>
              </a:spcBef>
              <a:buFont typeface="Arial MT"/>
              <a:buChar char="•"/>
            </a:pPr>
            <a:endParaRPr sz="2350">
              <a:latin typeface="Times New Roman"/>
              <a:cs typeface="Times New Roman"/>
            </a:endParaRPr>
          </a:p>
          <a:p>
            <a:pPr marL="698500" lvl="1" indent="-229235">
              <a:lnSpc>
                <a:spcPct val="100000"/>
              </a:lnSpc>
              <a:buFont typeface="Arial MT"/>
              <a:buChar char="•"/>
              <a:tabLst>
                <a:tab pos="699135" algn="l"/>
                <a:tab pos="6075045" algn="l"/>
              </a:tabLst>
            </a:pPr>
            <a:r>
              <a:rPr sz="2400" spc="125" dirty="0">
                <a:latin typeface="Times New Roman"/>
                <a:cs typeface="Times New Roman"/>
              </a:rPr>
              <a:t>It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is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25" dirty="0">
                <a:latin typeface="Times New Roman"/>
                <a:cs typeface="Times New Roman"/>
              </a:rPr>
              <a:t>determined </a:t>
            </a:r>
            <a:r>
              <a:rPr sz="2400" spc="-20" dirty="0">
                <a:latin typeface="Times New Roman"/>
                <a:cs typeface="Times New Roman"/>
              </a:rPr>
              <a:t>by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spc="-30" dirty="0">
                <a:latin typeface="Times New Roman"/>
                <a:cs typeface="Times New Roman"/>
              </a:rPr>
              <a:t>difference</a:t>
            </a:r>
            <a:r>
              <a:rPr sz="2400" spc="20" dirty="0">
                <a:latin typeface="Times New Roman"/>
                <a:cs typeface="Times New Roman"/>
              </a:rPr>
              <a:t> </a:t>
            </a:r>
            <a:r>
              <a:rPr sz="2400" spc="10" dirty="0">
                <a:latin typeface="Times New Roman"/>
                <a:cs typeface="Times New Roman"/>
              </a:rPr>
              <a:t>in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spc="-15" dirty="0">
                <a:latin typeface="Times New Roman"/>
                <a:cs typeface="Times New Roman"/>
              </a:rPr>
              <a:t>affinity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75" dirty="0">
                <a:latin typeface="Times New Roman"/>
                <a:cs typeface="Times New Roman"/>
              </a:rPr>
              <a:t>of	</a:t>
            </a:r>
            <a:r>
              <a:rPr sz="2400" spc="-20" dirty="0">
                <a:latin typeface="Times New Roman"/>
                <a:cs typeface="Times New Roman"/>
              </a:rPr>
              <a:t>a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spc="35" dirty="0">
                <a:latin typeface="Times New Roman"/>
                <a:cs typeface="Times New Roman"/>
              </a:rPr>
              <a:t>product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10" dirty="0">
                <a:latin typeface="Times New Roman"/>
                <a:cs typeface="Times New Roman"/>
              </a:rPr>
              <a:t>in</a:t>
            </a:r>
            <a:r>
              <a:rPr sz="2400" spc="-10" dirty="0">
                <a:latin typeface="Times New Roman"/>
                <a:cs typeface="Times New Roman"/>
              </a:rPr>
              <a:t> solid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25" dirty="0">
                <a:latin typeface="Times New Roman"/>
                <a:cs typeface="Times New Roman"/>
              </a:rPr>
              <a:t>and</a:t>
            </a:r>
            <a:r>
              <a:rPr sz="2400" spc="-5" dirty="0">
                <a:latin typeface="Times New Roman"/>
                <a:cs typeface="Times New Roman"/>
              </a:rPr>
              <a:t> liquid </a:t>
            </a:r>
            <a:r>
              <a:rPr sz="2400" dirty="0">
                <a:latin typeface="Times New Roman"/>
                <a:cs typeface="Times New Roman"/>
              </a:rPr>
              <a:t>phase</a:t>
            </a:r>
            <a:endParaRPr sz="2400">
              <a:latin typeface="Times New Roman"/>
              <a:cs typeface="Times New Roman"/>
            </a:endParaRPr>
          </a:p>
          <a:p>
            <a:pPr lvl="1">
              <a:lnSpc>
                <a:spcPct val="100000"/>
              </a:lnSpc>
              <a:spcBef>
                <a:spcPts val="25"/>
              </a:spcBef>
              <a:buFont typeface="Arial MT"/>
              <a:buChar char="•"/>
            </a:pPr>
            <a:endParaRPr sz="2350">
              <a:latin typeface="Times New Roman"/>
              <a:cs typeface="Times New Roman"/>
            </a:endParaRPr>
          </a:p>
          <a:p>
            <a:pPr marL="698500" lvl="1" indent="-229235">
              <a:lnSpc>
                <a:spcPct val="100000"/>
              </a:lnSpc>
              <a:buFont typeface="Arial MT"/>
              <a:buChar char="•"/>
              <a:tabLst>
                <a:tab pos="699135" algn="l"/>
              </a:tabLst>
            </a:pPr>
            <a:r>
              <a:rPr sz="2400" spc="125" dirty="0">
                <a:latin typeface="Times New Roman"/>
                <a:cs typeface="Times New Roman"/>
              </a:rPr>
              <a:t>It</a:t>
            </a:r>
            <a:r>
              <a:rPr sz="2400" spc="-20" dirty="0">
                <a:latin typeface="Times New Roman"/>
                <a:cs typeface="Times New Roman"/>
              </a:rPr>
              <a:t> is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influenced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by</a:t>
            </a:r>
            <a:endParaRPr sz="2400">
              <a:latin typeface="Times New Roman"/>
              <a:cs typeface="Times New Roman"/>
            </a:endParaRPr>
          </a:p>
          <a:p>
            <a:pPr marL="1155700" lvl="2" indent="-229235">
              <a:lnSpc>
                <a:spcPct val="100000"/>
              </a:lnSpc>
              <a:spcBef>
                <a:spcPts val="40"/>
              </a:spcBef>
              <a:buFont typeface="Wingdings"/>
              <a:buChar char=""/>
              <a:tabLst>
                <a:tab pos="1156335" algn="l"/>
              </a:tabLst>
            </a:pPr>
            <a:r>
              <a:rPr sz="2000" spc="5" dirty="0">
                <a:latin typeface="Times New Roman"/>
                <a:cs typeface="Times New Roman"/>
              </a:rPr>
              <a:t>Ionic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spc="65" dirty="0">
                <a:latin typeface="Times New Roman"/>
                <a:cs typeface="Times New Roman"/>
              </a:rPr>
              <a:t>strength</a:t>
            </a:r>
            <a:endParaRPr sz="2000">
              <a:latin typeface="Times New Roman"/>
              <a:cs typeface="Times New Roman"/>
            </a:endParaRPr>
          </a:p>
          <a:p>
            <a:pPr marL="1155700" lvl="2" indent="-229235">
              <a:lnSpc>
                <a:spcPct val="100000"/>
              </a:lnSpc>
              <a:spcBef>
                <a:spcPts val="25"/>
              </a:spcBef>
              <a:buFont typeface="Wingdings"/>
              <a:buChar char=""/>
              <a:tabLst>
                <a:tab pos="1156335" algn="l"/>
              </a:tabLst>
            </a:pPr>
            <a:r>
              <a:rPr sz="2000" spc="45" dirty="0">
                <a:latin typeface="Times New Roman"/>
                <a:cs typeface="Times New Roman"/>
              </a:rPr>
              <a:t>pH</a:t>
            </a:r>
            <a:endParaRPr sz="2000">
              <a:latin typeface="Times New Roman"/>
              <a:cs typeface="Times New Roman"/>
            </a:endParaRPr>
          </a:p>
          <a:p>
            <a:pPr marL="1155700" lvl="2" indent="-229235">
              <a:lnSpc>
                <a:spcPct val="100000"/>
              </a:lnSpc>
              <a:spcBef>
                <a:spcPts val="10"/>
              </a:spcBef>
              <a:buFont typeface="Wingdings"/>
              <a:buChar char=""/>
              <a:tabLst>
                <a:tab pos="1156335" algn="l"/>
              </a:tabLst>
            </a:pPr>
            <a:r>
              <a:rPr sz="2000" spc="30" dirty="0">
                <a:latin typeface="Times New Roman"/>
                <a:cs typeface="Times New Roman"/>
              </a:rPr>
              <a:t>Temperature</a:t>
            </a:r>
            <a:endParaRPr sz="2000">
              <a:latin typeface="Times New Roman"/>
              <a:cs typeface="Times New Roman"/>
            </a:endParaRPr>
          </a:p>
          <a:p>
            <a:pPr marL="1155700" lvl="2" indent="-229235">
              <a:lnSpc>
                <a:spcPct val="100000"/>
              </a:lnSpc>
              <a:spcBef>
                <a:spcPts val="30"/>
              </a:spcBef>
              <a:buFont typeface="Wingdings"/>
              <a:buChar char=""/>
              <a:tabLst>
                <a:tab pos="1156335" algn="l"/>
              </a:tabLst>
            </a:pPr>
            <a:r>
              <a:rPr sz="2000" spc="35" dirty="0">
                <a:latin typeface="Times New Roman"/>
                <a:cs typeface="Times New Roman"/>
              </a:rPr>
              <a:t>Nature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65" dirty="0">
                <a:latin typeface="Times New Roman"/>
                <a:cs typeface="Times New Roman"/>
              </a:rPr>
              <a:t>of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15" dirty="0">
                <a:latin typeface="Times New Roman"/>
                <a:cs typeface="Times New Roman"/>
              </a:rPr>
              <a:t>solutes</a:t>
            </a:r>
            <a:endParaRPr sz="2000">
              <a:latin typeface="Times New Roman"/>
              <a:cs typeface="Times New Roman"/>
            </a:endParaRPr>
          </a:p>
          <a:p>
            <a:pPr lvl="2">
              <a:lnSpc>
                <a:spcPct val="100000"/>
              </a:lnSpc>
              <a:spcBef>
                <a:spcPts val="20"/>
              </a:spcBef>
              <a:buFont typeface="Wingdings"/>
              <a:buChar char=""/>
            </a:pPr>
            <a:endParaRPr sz="2000">
              <a:latin typeface="Times New Roman"/>
              <a:cs typeface="Times New Roman"/>
            </a:endParaRPr>
          </a:p>
          <a:p>
            <a:pPr marL="698500" lvl="1" indent="-229235">
              <a:lnSpc>
                <a:spcPct val="100000"/>
              </a:lnSpc>
              <a:buFont typeface="Arial MT"/>
              <a:buChar char="•"/>
              <a:tabLst>
                <a:tab pos="699135" algn="l"/>
              </a:tabLst>
            </a:pPr>
            <a:r>
              <a:rPr sz="2400" spc="125" dirty="0">
                <a:latin typeface="Times New Roman"/>
                <a:cs typeface="Times New Roman"/>
              </a:rPr>
              <a:t>It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can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30" dirty="0">
                <a:latin typeface="Times New Roman"/>
                <a:cs typeface="Times New Roman"/>
              </a:rPr>
              <a:t>either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be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based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25" dirty="0">
                <a:latin typeface="Times New Roman"/>
                <a:cs typeface="Times New Roman"/>
              </a:rPr>
              <a:t>on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-15" dirty="0">
                <a:latin typeface="Times New Roman"/>
                <a:cs typeface="Times New Roman"/>
              </a:rPr>
              <a:t>physical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30" dirty="0">
                <a:latin typeface="Times New Roman"/>
                <a:cs typeface="Times New Roman"/>
              </a:rPr>
              <a:t>adsorption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60" dirty="0">
                <a:latin typeface="Times New Roman"/>
                <a:cs typeface="Times New Roman"/>
              </a:rPr>
              <a:t>or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25" dirty="0">
                <a:latin typeface="Times New Roman"/>
                <a:cs typeface="Times New Roman"/>
              </a:rPr>
              <a:t>ionic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30" dirty="0">
                <a:latin typeface="Times New Roman"/>
                <a:cs typeface="Times New Roman"/>
              </a:rPr>
              <a:t>adsorption</a:t>
            </a:r>
            <a:endParaRPr sz="2400">
              <a:latin typeface="Times New Roman"/>
              <a:cs typeface="Times New Roman"/>
            </a:endParaRPr>
          </a:p>
          <a:p>
            <a:pPr lvl="1">
              <a:lnSpc>
                <a:spcPct val="100000"/>
              </a:lnSpc>
              <a:spcBef>
                <a:spcPts val="40"/>
              </a:spcBef>
              <a:buFont typeface="Arial MT"/>
              <a:buChar char="•"/>
            </a:pPr>
            <a:endParaRPr sz="2350">
              <a:latin typeface="Times New Roman"/>
              <a:cs typeface="Times New Roman"/>
            </a:endParaRPr>
          </a:p>
          <a:p>
            <a:pPr marL="698500" lvl="1" indent="-229235">
              <a:lnSpc>
                <a:spcPct val="100000"/>
              </a:lnSpc>
              <a:buFont typeface="Arial MT"/>
              <a:buChar char="•"/>
              <a:tabLst>
                <a:tab pos="699135" algn="l"/>
              </a:tabLst>
            </a:pPr>
            <a:r>
              <a:rPr sz="2400" spc="-10" dirty="0">
                <a:latin typeface="Times New Roman"/>
                <a:cs typeface="Times New Roman"/>
              </a:rPr>
              <a:t>Example: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spc="-15" dirty="0">
                <a:latin typeface="Times New Roman"/>
                <a:cs typeface="Times New Roman"/>
              </a:rPr>
              <a:t>DNA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45" dirty="0">
                <a:latin typeface="Times New Roman"/>
                <a:cs typeface="Times New Roman"/>
              </a:rPr>
              <a:t>extraction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spc="30" dirty="0">
                <a:latin typeface="Times New Roman"/>
                <a:cs typeface="Times New Roman"/>
              </a:rPr>
              <a:t>using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30" dirty="0">
                <a:latin typeface="Times New Roman"/>
                <a:cs typeface="Times New Roman"/>
              </a:rPr>
              <a:t>silica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60" dirty="0">
                <a:latin typeface="Times New Roman"/>
                <a:cs typeface="Times New Roman"/>
              </a:rPr>
              <a:t>gel/beads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8659" y="1220850"/>
            <a:ext cx="10177145" cy="53447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20979">
              <a:lnSpc>
                <a:spcPct val="100000"/>
              </a:lnSpc>
              <a:spcBef>
                <a:spcPts val="95"/>
              </a:spcBef>
            </a:pPr>
            <a:r>
              <a:rPr sz="2800" b="1" spc="25" dirty="0">
                <a:latin typeface="Times New Roman"/>
                <a:cs typeface="Times New Roman"/>
              </a:rPr>
              <a:t>4.</a:t>
            </a:r>
            <a:r>
              <a:rPr sz="2800" b="1" spc="30" dirty="0">
                <a:latin typeface="Times New Roman"/>
                <a:cs typeface="Times New Roman"/>
              </a:rPr>
              <a:t> </a:t>
            </a:r>
            <a:r>
              <a:rPr sz="2800" b="1" spc="15" dirty="0">
                <a:latin typeface="Times New Roman"/>
                <a:cs typeface="Times New Roman"/>
              </a:rPr>
              <a:t>Centrifugation</a:t>
            </a: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3000">
              <a:latin typeface="Times New Roman"/>
              <a:cs typeface="Times New Roman"/>
            </a:endParaRPr>
          </a:p>
          <a:p>
            <a:pPr marL="266700" marR="223520" indent="-228600">
              <a:lnSpc>
                <a:spcPts val="3020"/>
              </a:lnSpc>
              <a:buFont typeface="Arial MT"/>
              <a:buChar char="•"/>
              <a:tabLst>
                <a:tab pos="266700" algn="l"/>
              </a:tabLst>
            </a:pPr>
            <a:r>
              <a:rPr sz="2800" spc="20" dirty="0">
                <a:latin typeface="Times New Roman"/>
                <a:cs typeface="Times New Roman"/>
              </a:rPr>
              <a:t>Centrifugation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20" dirty="0">
                <a:latin typeface="Times New Roman"/>
                <a:cs typeface="Times New Roman"/>
              </a:rPr>
              <a:t>is</a:t>
            </a:r>
            <a:r>
              <a:rPr sz="2800" spc="10" dirty="0">
                <a:latin typeface="Times New Roman"/>
                <a:cs typeface="Times New Roman"/>
              </a:rPr>
              <a:t> </a:t>
            </a:r>
            <a:r>
              <a:rPr sz="2800" spc="-20" dirty="0">
                <a:latin typeface="Times New Roman"/>
                <a:cs typeface="Times New Roman"/>
              </a:rPr>
              <a:t>a</a:t>
            </a:r>
            <a:r>
              <a:rPr sz="2800" spc="5" dirty="0">
                <a:latin typeface="Times New Roman"/>
                <a:cs typeface="Times New Roman"/>
              </a:rPr>
              <a:t> process</a:t>
            </a:r>
            <a:r>
              <a:rPr sz="2800" spc="25" dirty="0">
                <a:latin typeface="Times New Roman"/>
                <a:cs typeface="Times New Roman"/>
              </a:rPr>
              <a:t> </a:t>
            </a:r>
            <a:r>
              <a:rPr sz="2800" spc="-20" dirty="0">
                <a:latin typeface="Times New Roman"/>
                <a:cs typeface="Times New Roman"/>
              </a:rPr>
              <a:t>by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spc="-15" dirty="0">
                <a:latin typeface="Times New Roman"/>
                <a:cs typeface="Times New Roman"/>
              </a:rPr>
              <a:t>which</a:t>
            </a:r>
            <a:r>
              <a:rPr sz="2800" spc="50" dirty="0">
                <a:latin typeface="Times New Roman"/>
                <a:cs typeface="Times New Roman"/>
              </a:rPr>
              <a:t> </a:t>
            </a:r>
            <a:r>
              <a:rPr sz="2800" b="1" u="heavy" spc="5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solid</a:t>
            </a:r>
            <a:r>
              <a:rPr sz="2800" b="1" spc="20" dirty="0">
                <a:latin typeface="Times New Roman"/>
                <a:cs typeface="Times New Roman"/>
              </a:rPr>
              <a:t> </a:t>
            </a:r>
            <a:r>
              <a:rPr sz="2800" spc="25" dirty="0">
                <a:latin typeface="Times New Roman"/>
                <a:cs typeface="Times New Roman"/>
              </a:rPr>
              <a:t>particles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30" dirty="0">
                <a:latin typeface="Times New Roman"/>
                <a:cs typeface="Times New Roman"/>
              </a:rPr>
              <a:t>are</a:t>
            </a:r>
            <a:r>
              <a:rPr sz="2800" spc="10" dirty="0">
                <a:latin typeface="Times New Roman"/>
                <a:cs typeface="Times New Roman"/>
              </a:rPr>
              <a:t> sedimented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30" dirty="0">
                <a:latin typeface="Times New Roman"/>
                <a:cs typeface="Times New Roman"/>
              </a:rPr>
              <a:t>and </a:t>
            </a:r>
            <a:r>
              <a:rPr sz="2800" spc="25" dirty="0">
                <a:latin typeface="Times New Roman"/>
                <a:cs typeface="Times New Roman"/>
              </a:rPr>
              <a:t>separated </a:t>
            </a:r>
            <a:r>
              <a:rPr sz="2800" spc="-5" dirty="0">
                <a:latin typeface="Times New Roman"/>
                <a:cs typeface="Times New Roman"/>
              </a:rPr>
              <a:t>from liquids </a:t>
            </a:r>
            <a:r>
              <a:rPr sz="2800" spc="30" dirty="0">
                <a:latin typeface="Times New Roman"/>
                <a:cs typeface="Times New Roman"/>
              </a:rPr>
              <a:t>using </a:t>
            </a:r>
            <a:r>
              <a:rPr sz="2800" spc="15" dirty="0">
                <a:latin typeface="Times New Roman"/>
                <a:cs typeface="Times New Roman"/>
              </a:rPr>
              <a:t>centrifugal </a:t>
            </a:r>
            <a:r>
              <a:rPr sz="2800" spc="-25" dirty="0">
                <a:latin typeface="Times New Roman"/>
                <a:cs typeface="Times New Roman"/>
              </a:rPr>
              <a:t>forces </a:t>
            </a:r>
            <a:r>
              <a:rPr sz="2800" spc="-5" dirty="0">
                <a:latin typeface="Times New Roman"/>
                <a:cs typeface="Times New Roman"/>
              </a:rPr>
              <a:t>as </a:t>
            </a:r>
            <a:r>
              <a:rPr sz="2800" spc="60" dirty="0">
                <a:latin typeface="Times New Roman"/>
                <a:cs typeface="Times New Roman"/>
              </a:rPr>
              <a:t>the </a:t>
            </a:r>
            <a:r>
              <a:rPr sz="2800" spc="35" dirty="0">
                <a:latin typeface="Times New Roman"/>
                <a:cs typeface="Times New Roman"/>
              </a:rPr>
              <a:t>driving </a:t>
            </a:r>
            <a:r>
              <a:rPr sz="2800" spc="40" dirty="0">
                <a:latin typeface="Times New Roman"/>
                <a:cs typeface="Times New Roman"/>
              </a:rPr>
              <a:t> </a:t>
            </a:r>
            <a:r>
              <a:rPr sz="2800" spc="-50" dirty="0">
                <a:latin typeface="Times New Roman"/>
                <a:cs typeface="Times New Roman"/>
              </a:rPr>
              <a:t>force.</a:t>
            </a:r>
            <a:endParaRPr sz="2800">
              <a:latin typeface="Times New Roman"/>
              <a:cs typeface="Times New Roman"/>
            </a:endParaRPr>
          </a:p>
          <a:p>
            <a:pPr marL="266700" indent="-228600">
              <a:lnSpc>
                <a:spcPct val="100000"/>
              </a:lnSpc>
              <a:spcBef>
                <a:spcPts val="630"/>
              </a:spcBef>
              <a:buFont typeface="Arial MT"/>
              <a:buChar char="•"/>
              <a:tabLst>
                <a:tab pos="266700" algn="l"/>
                <a:tab pos="4120515" algn="l"/>
              </a:tabLst>
            </a:pPr>
            <a:r>
              <a:rPr sz="2800" spc="80" dirty="0">
                <a:latin typeface="Times New Roman"/>
                <a:cs typeface="Times New Roman"/>
              </a:rPr>
              <a:t>There</a:t>
            </a:r>
            <a:r>
              <a:rPr sz="2800" spc="35" dirty="0">
                <a:latin typeface="Times New Roman"/>
                <a:cs typeface="Times New Roman"/>
              </a:rPr>
              <a:t> </a:t>
            </a:r>
            <a:r>
              <a:rPr sz="2800" spc="45" dirty="0">
                <a:latin typeface="Times New Roman"/>
                <a:cs typeface="Times New Roman"/>
              </a:rPr>
              <a:t>two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15" dirty="0">
                <a:latin typeface="Times New Roman"/>
                <a:cs typeface="Times New Roman"/>
              </a:rPr>
              <a:t>major</a:t>
            </a:r>
            <a:r>
              <a:rPr sz="2800" spc="30" dirty="0">
                <a:latin typeface="Times New Roman"/>
                <a:cs typeface="Times New Roman"/>
              </a:rPr>
              <a:t> </a:t>
            </a:r>
            <a:r>
              <a:rPr sz="2800" spc="25" dirty="0">
                <a:latin typeface="Times New Roman"/>
                <a:cs typeface="Times New Roman"/>
              </a:rPr>
              <a:t>types</a:t>
            </a:r>
            <a:r>
              <a:rPr sz="2800" spc="15" dirty="0">
                <a:latin typeface="Times New Roman"/>
                <a:cs typeface="Times New Roman"/>
              </a:rPr>
              <a:t> </a:t>
            </a:r>
            <a:r>
              <a:rPr sz="2800" spc="-90" dirty="0">
                <a:latin typeface="Times New Roman"/>
                <a:cs typeface="Times New Roman"/>
              </a:rPr>
              <a:t>of	</a:t>
            </a:r>
            <a:r>
              <a:rPr sz="2800" spc="20" dirty="0">
                <a:latin typeface="Times New Roman"/>
                <a:cs typeface="Times New Roman"/>
              </a:rPr>
              <a:t>centrifugation</a:t>
            </a:r>
            <a:endParaRPr sz="2800">
              <a:latin typeface="Times New Roman"/>
              <a:cs typeface="Times New Roman"/>
            </a:endParaRPr>
          </a:p>
          <a:p>
            <a:pPr marL="1409700" lvl="1" indent="-457834">
              <a:lnSpc>
                <a:spcPct val="100000"/>
              </a:lnSpc>
              <a:spcBef>
                <a:spcPts val="320"/>
              </a:spcBef>
              <a:buAutoNum type="arabicPeriod"/>
              <a:tabLst>
                <a:tab pos="1409700" algn="l"/>
                <a:tab pos="1410335" algn="l"/>
              </a:tabLst>
            </a:pPr>
            <a:r>
              <a:rPr sz="2000" dirty="0">
                <a:latin typeface="Times New Roman"/>
                <a:cs typeface="Times New Roman"/>
              </a:rPr>
              <a:t>Differential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10" dirty="0">
                <a:latin typeface="Times New Roman"/>
                <a:cs typeface="Times New Roman"/>
              </a:rPr>
              <a:t>centrifugation</a:t>
            </a:r>
            <a:endParaRPr sz="2000">
              <a:latin typeface="Times New Roman"/>
              <a:cs typeface="Times New Roman"/>
            </a:endParaRPr>
          </a:p>
          <a:p>
            <a:pPr marL="1638300" lvl="2" indent="-229235">
              <a:lnSpc>
                <a:spcPts val="2055"/>
              </a:lnSpc>
              <a:spcBef>
                <a:spcPts val="295"/>
              </a:spcBef>
              <a:buFont typeface="Wingdings"/>
              <a:buChar char=""/>
              <a:tabLst>
                <a:tab pos="1638935" algn="l"/>
              </a:tabLst>
            </a:pPr>
            <a:r>
              <a:rPr sz="1800" spc="95" dirty="0">
                <a:latin typeface="Times New Roman"/>
                <a:cs typeface="Times New Roman"/>
              </a:rPr>
              <a:t>It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used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spc="40" dirty="0">
                <a:latin typeface="Times New Roman"/>
                <a:cs typeface="Times New Roman"/>
              </a:rPr>
              <a:t>the</a:t>
            </a:r>
            <a:r>
              <a:rPr sz="1800" spc="2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principle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spc="-60" dirty="0">
                <a:latin typeface="Times New Roman"/>
                <a:cs typeface="Times New Roman"/>
              </a:rPr>
              <a:t>of</a:t>
            </a:r>
            <a:r>
              <a:rPr sz="1800" spc="50" dirty="0">
                <a:latin typeface="Times New Roman"/>
                <a:cs typeface="Times New Roman"/>
              </a:rPr>
              <a:t> </a:t>
            </a:r>
            <a:r>
              <a:rPr sz="1800" spc="15" dirty="0">
                <a:latin typeface="Times New Roman"/>
                <a:cs typeface="Times New Roman"/>
              </a:rPr>
              <a:t>separation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Times New Roman"/>
                <a:cs typeface="Times New Roman"/>
              </a:rPr>
              <a:t>using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different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speeds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Times New Roman"/>
                <a:cs typeface="Times New Roman"/>
              </a:rPr>
              <a:t>AND</a:t>
            </a:r>
            <a:r>
              <a:rPr sz="1800" spc="-5" dirty="0">
                <a:latin typeface="Times New Roman"/>
                <a:cs typeface="Times New Roman"/>
              </a:rPr>
              <a:t> different</a:t>
            </a:r>
            <a:r>
              <a:rPr sz="1800" spc="3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times.</a:t>
            </a:r>
            <a:r>
              <a:rPr sz="1800" spc="2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Once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40" dirty="0">
                <a:latin typeface="Times New Roman"/>
                <a:cs typeface="Times New Roman"/>
              </a:rPr>
              <a:t>the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40" dirty="0">
                <a:latin typeface="Times New Roman"/>
                <a:cs typeface="Times New Roman"/>
              </a:rPr>
              <a:t>1</a:t>
            </a:r>
            <a:r>
              <a:rPr sz="1800" spc="60" baseline="25462" dirty="0">
                <a:latin typeface="Times New Roman"/>
                <a:cs typeface="Times New Roman"/>
              </a:rPr>
              <a:t>st</a:t>
            </a:r>
            <a:endParaRPr sz="1800" baseline="25462">
              <a:latin typeface="Times New Roman"/>
              <a:cs typeface="Times New Roman"/>
            </a:endParaRPr>
          </a:p>
          <a:p>
            <a:pPr marL="1638300">
              <a:lnSpc>
                <a:spcPts val="2055"/>
              </a:lnSpc>
            </a:pPr>
            <a:r>
              <a:rPr sz="1800" spc="15" dirty="0">
                <a:latin typeface="Times New Roman"/>
                <a:cs typeface="Times New Roman"/>
              </a:rPr>
              <a:t>separation</a:t>
            </a:r>
            <a:r>
              <a:rPr sz="1800" spc="20" dirty="0">
                <a:latin typeface="Times New Roman"/>
                <a:cs typeface="Times New Roman"/>
              </a:rPr>
              <a:t> </a:t>
            </a:r>
            <a:r>
              <a:rPr sz="1800" spc="40" dirty="0">
                <a:latin typeface="Times New Roman"/>
                <a:cs typeface="Times New Roman"/>
              </a:rPr>
              <a:t>the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55" dirty="0">
                <a:latin typeface="Times New Roman"/>
                <a:cs typeface="Times New Roman"/>
              </a:rPr>
              <a:t>next</a:t>
            </a:r>
            <a:r>
              <a:rPr sz="1800" spc="2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Times New Roman"/>
                <a:cs typeface="Times New Roman"/>
              </a:rPr>
              <a:t>is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50" dirty="0">
                <a:latin typeface="Times New Roman"/>
                <a:cs typeface="Times New Roman"/>
              </a:rPr>
              <a:t>started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Times New Roman"/>
                <a:cs typeface="Times New Roman"/>
              </a:rPr>
              <a:t>with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40" dirty="0">
                <a:latin typeface="Times New Roman"/>
                <a:cs typeface="Times New Roman"/>
              </a:rPr>
              <a:t>the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same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Times New Roman"/>
                <a:cs typeface="Times New Roman"/>
              </a:rPr>
              <a:t>sample.</a:t>
            </a:r>
            <a:endParaRPr sz="1800">
              <a:latin typeface="Times New Roman"/>
              <a:cs typeface="Times New Roman"/>
            </a:endParaRPr>
          </a:p>
          <a:p>
            <a:pPr marL="1638300" lvl="2" indent="-229235">
              <a:lnSpc>
                <a:spcPct val="100000"/>
              </a:lnSpc>
              <a:spcBef>
                <a:spcPts val="290"/>
              </a:spcBef>
              <a:buFont typeface="Wingdings"/>
              <a:buChar char=""/>
              <a:tabLst>
                <a:tab pos="1638935" algn="l"/>
              </a:tabLst>
            </a:pPr>
            <a:r>
              <a:rPr sz="1800" spc="95" dirty="0">
                <a:latin typeface="Times New Roman"/>
                <a:cs typeface="Times New Roman"/>
              </a:rPr>
              <a:t>It</a:t>
            </a:r>
            <a:r>
              <a:rPr sz="1800" dirty="0">
                <a:latin typeface="Times New Roman"/>
                <a:cs typeface="Times New Roman"/>
              </a:rPr>
              <a:t> used</a:t>
            </a:r>
            <a:r>
              <a:rPr sz="1800" spc="-25" dirty="0">
                <a:latin typeface="Times New Roman"/>
                <a:cs typeface="Times New Roman"/>
              </a:rPr>
              <a:t> </a:t>
            </a:r>
            <a:r>
              <a:rPr sz="1800" spc="50" dirty="0">
                <a:latin typeface="Times New Roman"/>
                <a:cs typeface="Times New Roman"/>
              </a:rPr>
              <a:t>to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15" dirty="0">
                <a:latin typeface="Times New Roman"/>
                <a:cs typeface="Times New Roman"/>
              </a:rPr>
              <a:t>separate</a:t>
            </a:r>
            <a:r>
              <a:rPr sz="1800" spc="2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Times New Roman"/>
                <a:cs typeface="Times New Roman"/>
              </a:rPr>
              <a:t>cell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Times New Roman"/>
                <a:cs typeface="Times New Roman"/>
              </a:rPr>
              <a:t>organelles</a:t>
            </a:r>
            <a:endParaRPr sz="1800">
              <a:latin typeface="Times New Roman"/>
              <a:cs typeface="Times New Roman"/>
            </a:endParaRPr>
          </a:p>
          <a:p>
            <a:pPr lvl="2">
              <a:lnSpc>
                <a:spcPct val="100000"/>
              </a:lnSpc>
              <a:spcBef>
                <a:spcPts val="45"/>
              </a:spcBef>
              <a:buFont typeface="Wingdings"/>
              <a:buChar char=""/>
            </a:pPr>
            <a:endParaRPr sz="2300">
              <a:latin typeface="Times New Roman"/>
              <a:cs typeface="Times New Roman"/>
            </a:endParaRPr>
          </a:p>
          <a:p>
            <a:pPr marL="1197610" lvl="1" indent="-245745">
              <a:lnSpc>
                <a:spcPct val="100000"/>
              </a:lnSpc>
              <a:buAutoNum type="arabicPeriod"/>
              <a:tabLst>
                <a:tab pos="1198245" algn="l"/>
              </a:tabLst>
            </a:pPr>
            <a:r>
              <a:rPr sz="2000" spc="25" dirty="0">
                <a:latin typeface="Times New Roman"/>
                <a:cs typeface="Times New Roman"/>
              </a:rPr>
              <a:t>Density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50" dirty="0">
                <a:latin typeface="Times New Roman"/>
                <a:cs typeface="Times New Roman"/>
              </a:rPr>
              <a:t>gradient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10" dirty="0">
                <a:latin typeface="Times New Roman"/>
                <a:cs typeface="Times New Roman"/>
              </a:rPr>
              <a:t>centrifugation</a:t>
            </a:r>
            <a:endParaRPr sz="2000">
              <a:latin typeface="Times New Roman"/>
              <a:cs typeface="Times New Roman"/>
            </a:endParaRPr>
          </a:p>
          <a:p>
            <a:pPr marL="1638300" lvl="2" indent="-229235">
              <a:lnSpc>
                <a:spcPct val="100000"/>
              </a:lnSpc>
              <a:spcBef>
                <a:spcPts val="300"/>
              </a:spcBef>
              <a:buFont typeface="Wingdings"/>
              <a:buChar char=""/>
              <a:tabLst>
                <a:tab pos="1638935" algn="l"/>
              </a:tabLst>
            </a:pPr>
            <a:r>
              <a:rPr sz="1800" spc="10" dirty="0">
                <a:latin typeface="Times New Roman"/>
                <a:cs typeface="Times New Roman"/>
              </a:rPr>
              <a:t>Separation depends</a:t>
            </a:r>
            <a:r>
              <a:rPr sz="1800" spc="-20" dirty="0">
                <a:latin typeface="Times New Roman"/>
                <a:cs typeface="Times New Roman"/>
              </a:rPr>
              <a:t> density,</a:t>
            </a:r>
            <a:r>
              <a:rPr sz="1800" spc="-5" dirty="0">
                <a:latin typeface="Times New Roman"/>
                <a:cs typeface="Times New Roman"/>
              </a:rPr>
              <a:t> shape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Times New Roman"/>
                <a:cs typeface="Times New Roman"/>
              </a:rPr>
              <a:t>and</a:t>
            </a:r>
            <a:r>
              <a:rPr sz="1800" spc="-2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Times New Roman"/>
                <a:cs typeface="Times New Roman"/>
              </a:rPr>
              <a:t>size</a:t>
            </a:r>
            <a:endParaRPr sz="1800">
              <a:latin typeface="Times New Roman"/>
              <a:cs typeface="Times New Roman"/>
            </a:endParaRPr>
          </a:p>
          <a:p>
            <a:pPr marL="2095500" lvl="3" indent="-229235">
              <a:lnSpc>
                <a:spcPct val="100000"/>
              </a:lnSpc>
              <a:spcBef>
                <a:spcPts val="285"/>
              </a:spcBef>
              <a:buFont typeface="Courier New"/>
              <a:buChar char="o"/>
              <a:tabLst>
                <a:tab pos="2096135" algn="l"/>
              </a:tabLst>
            </a:pPr>
            <a:r>
              <a:rPr sz="1800" spc="10" dirty="0">
                <a:latin typeface="Times New Roman"/>
                <a:cs typeface="Times New Roman"/>
              </a:rPr>
              <a:t>Rate </a:t>
            </a:r>
            <a:r>
              <a:rPr sz="1800" dirty="0">
                <a:latin typeface="Times New Roman"/>
                <a:cs typeface="Times New Roman"/>
              </a:rPr>
              <a:t>zonal </a:t>
            </a:r>
            <a:r>
              <a:rPr sz="1800" spc="10" dirty="0">
                <a:latin typeface="Times New Roman"/>
                <a:cs typeface="Times New Roman"/>
              </a:rPr>
              <a:t>centrifugation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Times New Roman"/>
                <a:cs typeface="Times New Roman"/>
              </a:rPr>
              <a:t>(density,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shape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20" dirty="0">
                <a:latin typeface="Times New Roman"/>
                <a:cs typeface="Times New Roman"/>
              </a:rPr>
              <a:t>and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Times New Roman"/>
                <a:cs typeface="Times New Roman"/>
              </a:rPr>
              <a:t>size)</a:t>
            </a:r>
            <a:endParaRPr sz="1800">
              <a:latin typeface="Times New Roman"/>
              <a:cs typeface="Times New Roman"/>
            </a:endParaRPr>
          </a:p>
          <a:p>
            <a:pPr marL="2095500" lvl="3" indent="-229235">
              <a:lnSpc>
                <a:spcPct val="100000"/>
              </a:lnSpc>
              <a:spcBef>
                <a:spcPts val="280"/>
              </a:spcBef>
              <a:buFont typeface="Courier New"/>
              <a:buChar char="o"/>
              <a:tabLst>
                <a:tab pos="2096135" algn="l"/>
              </a:tabLst>
            </a:pPr>
            <a:r>
              <a:rPr sz="1800" spc="-15" dirty="0">
                <a:latin typeface="Times New Roman"/>
                <a:cs typeface="Times New Roman"/>
              </a:rPr>
              <a:t>Isopycnic</a:t>
            </a:r>
            <a:r>
              <a:rPr sz="1800" spc="10" dirty="0">
                <a:latin typeface="Times New Roman"/>
                <a:cs typeface="Times New Roman"/>
              </a:rPr>
              <a:t> centrifugation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(density)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057147" y="74752"/>
            <a:ext cx="786638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3277235" algn="l"/>
              </a:tabLst>
            </a:pPr>
            <a:r>
              <a:rPr spc="30" dirty="0"/>
              <a:t>Separation</a:t>
            </a:r>
            <a:r>
              <a:rPr spc="-40" dirty="0"/>
              <a:t> </a:t>
            </a:r>
            <a:r>
              <a:rPr spc="-135" dirty="0"/>
              <a:t>of	</a:t>
            </a:r>
            <a:r>
              <a:rPr spc="-15" dirty="0"/>
              <a:t>soluble</a:t>
            </a:r>
            <a:r>
              <a:rPr spc="-75" dirty="0"/>
              <a:t> </a:t>
            </a:r>
            <a:r>
              <a:rPr spc="55" dirty="0"/>
              <a:t>products…4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14655" indent="-316230">
              <a:lnSpc>
                <a:spcPct val="100000"/>
              </a:lnSpc>
              <a:spcBef>
                <a:spcPts val="100"/>
              </a:spcBef>
              <a:buAutoNum type="arabicPeriod" startAt="5"/>
              <a:tabLst>
                <a:tab pos="415290" algn="l"/>
              </a:tabLst>
            </a:pPr>
            <a:r>
              <a:rPr spc="-25" dirty="0"/>
              <a:t>Chromatography</a:t>
            </a:r>
          </a:p>
          <a:p>
            <a:pPr marL="86360">
              <a:lnSpc>
                <a:spcPct val="100000"/>
              </a:lnSpc>
              <a:spcBef>
                <a:spcPts val="5"/>
              </a:spcBef>
              <a:buFont typeface="Times New Roman"/>
              <a:buAutoNum type="arabicPeriod" startAt="5"/>
            </a:pPr>
            <a:endParaRPr sz="3550"/>
          </a:p>
          <a:p>
            <a:pPr marL="784860" marR="5080" lvl="1" indent="-228600">
              <a:lnSpc>
                <a:spcPct val="90100"/>
              </a:lnSpc>
              <a:buFont typeface="Arial MT"/>
              <a:buChar char="•"/>
              <a:tabLst>
                <a:tab pos="785495" algn="l"/>
                <a:tab pos="4034790" algn="l"/>
                <a:tab pos="5545455" algn="l"/>
              </a:tabLst>
            </a:pPr>
            <a:r>
              <a:rPr sz="2400" spc="70" dirty="0">
                <a:latin typeface="Times New Roman"/>
                <a:cs typeface="Times New Roman"/>
              </a:rPr>
              <a:t>This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spc="15" dirty="0">
                <a:latin typeface="Times New Roman"/>
                <a:cs typeface="Times New Roman"/>
              </a:rPr>
              <a:t>technique </a:t>
            </a:r>
            <a:r>
              <a:rPr sz="2400" spc="-30" dirty="0">
                <a:latin typeface="Times New Roman"/>
                <a:cs typeface="Times New Roman"/>
              </a:rPr>
              <a:t>involves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25" dirty="0">
                <a:latin typeface="Times New Roman"/>
                <a:cs typeface="Times New Roman"/>
              </a:rPr>
              <a:t>separation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75" dirty="0">
                <a:latin typeface="Times New Roman"/>
                <a:cs typeface="Times New Roman"/>
              </a:rPr>
              <a:t>of	</a:t>
            </a:r>
            <a:r>
              <a:rPr sz="2400" spc="35" dirty="0">
                <a:latin typeface="Times New Roman"/>
                <a:cs typeface="Times New Roman"/>
              </a:rPr>
              <a:t>mixtures </a:t>
            </a:r>
            <a:r>
              <a:rPr sz="2400" spc="-5" dirty="0">
                <a:latin typeface="Times New Roman"/>
                <a:cs typeface="Times New Roman"/>
              </a:rPr>
              <a:t>due </a:t>
            </a:r>
            <a:r>
              <a:rPr sz="2400" spc="65" dirty="0">
                <a:latin typeface="Times New Roman"/>
                <a:cs typeface="Times New Roman"/>
              </a:rPr>
              <a:t>to </a:t>
            </a:r>
            <a:r>
              <a:rPr sz="2400" spc="55" dirty="0">
                <a:latin typeface="Times New Roman"/>
                <a:cs typeface="Times New Roman"/>
              </a:rPr>
              <a:t>the </a:t>
            </a:r>
            <a:r>
              <a:rPr sz="2400" spc="-25" dirty="0">
                <a:latin typeface="Times New Roman"/>
                <a:cs typeface="Times New Roman"/>
              </a:rPr>
              <a:t>differences </a:t>
            </a:r>
            <a:r>
              <a:rPr sz="2400" spc="10" dirty="0">
                <a:latin typeface="Times New Roman"/>
                <a:cs typeface="Times New Roman"/>
              </a:rPr>
              <a:t>in </a:t>
            </a:r>
            <a:r>
              <a:rPr sz="2400" spc="55" dirty="0">
                <a:latin typeface="Times New Roman"/>
                <a:cs typeface="Times New Roman"/>
              </a:rPr>
              <a:t>the </a:t>
            </a:r>
            <a:r>
              <a:rPr sz="2400" spc="60" dirty="0">
                <a:latin typeface="Times New Roman"/>
                <a:cs typeface="Times New Roman"/>
              </a:rPr>
              <a:t> </a:t>
            </a:r>
            <a:r>
              <a:rPr sz="2400" spc="30" dirty="0">
                <a:latin typeface="Times New Roman"/>
                <a:cs typeface="Times New Roman"/>
              </a:rPr>
              <a:t>distribution</a:t>
            </a:r>
            <a:r>
              <a:rPr sz="2400" spc="20" dirty="0">
                <a:latin typeface="Times New Roman"/>
                <a:cs typeface="Times New Roman"/>
              </a:rPr>
              <a:t> </a:t>
            </a:r>
            <a:r>
              <a:rPr sz="2400" spc="-40" dirty="0">
                <a:latin typeface="Times New Roman"/>
                <a:cs typeface="Times New Roman"/>
              </a:rPr>
              <a:t>coefficient</a:t>
            </a:r>
            <a:r>
              <a:rPr sz="2400" spc="40" dirty="0">
                <a:latin typeface="Times New Roman"/>
                <a:cs typeface="Times New Roman"/>
              </a:rPr>
              <a:t> </a:t>
            </a:r>
            <a:r>
              <a:rPr sz="2400" spc="-75" dirty="0">
                <a:latin typeface="Times New Roman"/>
                <a:cs typeface="Times New Roman"/>
              </a:rPr>
              <a:t>of	</a:t>
            </a:r>
            <a:r>
              <a:rPr sz="2400" spc="-5" dirty="0">
                <a:latin typeface="Times New Roman"/>
                <a:cs typeface="Times New Roman"/>
              </a:rPr>
              <a:t>sample </a:t>
            </a:r>
            <a:r>
              <a:rPr sz="2400" spc="10" dirty="0">
                <a:latin typeface="Times New Roman"/>
                <a:cs typeface="Times New Roman"/>
              </a:rPr>
              <a:t>components </a:t>
            </a:r>
            <a:r>
              <a:rPr sz="2400" spc="5" dirty="0">
                <a:latin typeface="Times New Roman"/>
                <a:cs typeface="Times New Roman"/>
              </a:rPr>
              <a:t>between </a:t>
            </a:r>
            <a:r>
              <a:rPr sz="2400" spc="40" dirty="0">
                <a:latin typeface="Times New Roman"/>
                <a:cs typeface="Times New Roman"/>
              </a:rPr>
              <a:t>two </a:t>
            </a:r>
            <a:r>
              <a:rPr sz="2400" spc="-20" dirty="0">
                <a:latin typeface="Times New Roman"/>
                <a:cs typeface="Times New Roman"/>
              </a:rPr>
              <a:t>phases: </a:t>
            </a:r>
            <a:r>
              <a:rPr sz="2400" spc="45" dirty="0">
                <a:latin typeface="Times New Roman"/>
                <a:cs typeface="Times New Roman"/>
              </a:rPr>
              <a:t>stationary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25" dirty="0">
                <a:latin typeface="Times New Roman"/>
                <a:cs typeface="Times New Roman"/>
              </a:rPr>
              <a:t>and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mobile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spc="-25" dirty="0">
                <a:latin typeface="Times New Roman"/>
                <a:cs typeface="Times New Roman"/>
              </a:rPr>
              <a:t>phases.</a:t>
            </a:r>
            <a:endParaRPr sz="2400">
              <a:latin typeface="Times New Roman"/>
              <a:cs typeface="Times New Roman"/>
            </a:endParaRPr>
          </a:p>
          <a:p>
            <a:pPr marL="784860" lvl="1" indent="-229235">
              <a:lnSpc>
                <a:spcPct val="100000"/>
              </a:lnSpc>
              <a:spcBef>
                <a:spcPts val="215"/>
              </a:spcBef>
              <a:buFont typeface="Arial MT"/>
              <a:buChar char="•"/>
              <a:tabLst>
                <a:tab pos="785495" algn="l"/>
                <a:tab pos="3724910" algn="l"/>
              </a:tabLst>
            </a:pPr>
            <a:r>
              <a:rPr sz="2400" spc="85" dirty="0">
                <a:latin typeface="Times New Roman"/>
                <a:cs typeface="Times New Roman"/>
              </a:rPr>
              <a:t>The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40" dirty="0">
                <a:latin typeface="Times New Roman"/>
                <a:cs typeface="Times New Roman"/>
              </a:rPr>
              <a:t>two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main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25" dirty="0">
                <a:latin typeface="Times New Roman"/>
                <a:cs typeface="Times New Roman"/>
              </a:rPr>
              <a:t>types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-75" dirty="0">
                <a:latin typeface="Times New Roman"/>
                <a:cs typeface="Times New Roman"/>
              </a:rPr>
              <a:t>of	</a:t>
            </a:r>
            <a:r>
              <a:rPr sz="2400" spc="30" dirty="0">
                <a:latin typeface="Times New Roman"/>
                <a:cs typeface="Times New Roman"/>
              </a:rPr>
              <a:t>chromatography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15" dirty="0">
                <a:latin typeface="Times New Roman"/>
                <a:cs typeface="Times New Roman"/>
              </a:rPr>
              <a:t>are:</a:t>
            </a:r>
            <a:endParaRPr sz="2400">
              <a:latin typeface="Times New Roman"/>
              <a:cs typeface="Times New Roman"/>
            </a:endParaRPr>
          </a:p>
          <a:p>
            <a:pPr marL="1253490" lvl="2" indent="-240665">
              <a:lnSpc>
                <a:spcPct val="100000"/>
              </a:lnSpc>
              <a:spcBef>
                <a:spcPts val="204"/>
              </a:spcBef>
              <a:buSzPct val="95833"/>
              <a:buFont typeface="Wingdings"/>
              <a:buChar char=""/>
              <a:tabLst>
                <a:tab pos="1254125" algn="l"/>
              </a:tabLst>
            </a:pPr>
            <a:r>
              <a:rPr sz="2400" spc="50" dirty="0">
                <a:latin typeface="Times New Roman"/>
                <a:cs typeface="Times New Roman"/>
              </a:rPr>
              <a:t>Ion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25" dirty="0">
                <a:latin typeface="Times New Roman"/>
                <a:cs typeface="Times New Roman"/>
              </a:rPr>
              <a:t>Exchange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35" dirty="0">
                <a:latin typeface="Times New Roman"/>
                <a:cs typeface="Times New Roman"/>
              </a:rPr>
              <a:t>Chromatography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(based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25" dirty="0">
                <a:latin typeface="Times New Roman"/>
                <a:cs typeface="Times New Roman"/>
              </a:rPr>
              <a:t>on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spc="10" dirty="0">
                <a:latin typeface="Times New Roman"/>
                <a:cs typeface="Times New Roman"/>
              </a:rPr>
              <a:t>charges)</a:t>
            </a:r>
            <a:endParaRPr sz="2400">
              <a:latin typeface="Times New Roman"/>
              <a:cs typeface="Times New Roman"/>
            </a:endParaRPr>
          </a:p>
          <a:p>
            <a:pPr marL="1242060" marR="886460" lvl="2" indent="-228600">
              <a:lnSpc>
                <a:spcPts val="2590"/>
              </a:lnSpc>
              <a:spcBef>
                <a:spcPts val="545"/>
              </a:spcBef>
              <a:buSzPct val="95833"/>
              <a:buFont typeface="Wingdings"/>
              <a:buChar char=""/>
              <a:tabLst>
                <a:tab pos="1254125" algn="l"/>
                <a:tab pos="7085330" algn="l"/>
              </a:tabLst>
            </a:pPr>
            <a:r>
              <a:rPr sz="2400" spc="-25" dirty="0">
                <a:latin typeface="Times New Roman"/>
                <a:cs typeface="Times New Roman"/>
              </a:rPr>
              <a:t>Affinity</a:t>
            </a:r>
            <a:r>
              <a:rPr sz="2400" spc="20" dirty="0">
                <a:latin typeface="Times New Roman"/>
                <a:cs typeface="Times New Roman"/>
              </a:rPr>
              <a:t> </a:t>
            </a:r>
            <a:r>
              <a:rPr sz="2400" spc="30" dirty="0">
                <a:latin typeface="Times New Roman"/>
                <a:cs typeface="Times New Roman"/>
              </a:rPr>
              <a:t>Chromatography</a:t>
            </a:r>
            <a:r>
              <a:rPr sz="2400" spc="25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(based</a:t>
            </a:r>
            <a:r>
              <a:rPr sz="2400" spc="30" dirty="0">
                <a:latin typeface="Times New Roman"/>
                <a:cs typeface="Times New Roman"/>
              </a:rPr>
              <a:t> </a:t>
            </a:r>
            <a:r>
              <a:rPr sz="2400" spc="25" dirty="0">
                <a:latin typeface="Times New Roman"/>
                <a:cs typeface="Times New Roman"/>
              </a:rPr>
              <a:t>on</a:t>
            </a:r>
            <a:r>
              <a:rPr sz="2400" spc="20" dirty="0">
                <a:latin typeface="Times New Roman"/>
                <a:cs typeface="Times New Roman"/>
              </a:rPr>
              <a:t> </a:t>
            </a:r>
            <a:r>
              <a:rPr sz="2400" spc="-15" dirty="0">
                <a:latin typeface="Times New Roman"/>
                <a:cs typeface="Times New Roman"/>
              </a:rPr>
              <a:t>affinity</a:t>
            </a:r>
            <a:r>
              <a:rPr sz="2400" spc="25" dirty="0">
                <a:latin typeface="Times New Roman"/>
                <a:cs typeface="Times New Roman"/>
              </a:rPr>
              <a:t> </a:t>
            </a:r>
            <a:r>
              <a:rPr sz="2400" spc="-75" dirty="0">
                <a:latin typeface="Times New Roman"/>
                <a:cs typeface="Times New Roman"/>
              </a:rPr>
              <a:t>of	</a:t>
            </a:r>
            <a:r>
              <a:rPr sz="2400" spc="25" dirty="0">
                <a:latin typeface="Times New Roman"/>
                <a:cs typeface="Times New Roman"/>
              </a:rPr>
              <a:t>binding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20" dirty="0">
                <a:latin typeface="Times New Roman"/>
                <a:cs typeface="Times New Roman"/>
              </a:rPr>
              <a:t>sites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25" dirty="0">
                <a:latin typeface="Times New Roman"/>
                <a:cs typeface="Times New Roman"/>
              </a:rPr>
              <a:t>on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55" dirty="0">
                <a:latin typeface="Times New Roman"/>
                <a:cs typeface="Times New Roman"/>
              </a:rPr>
              <a:t>the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35" dirty="0">
                <a:latin typeface="Times New Roman"/>
                <a:cs typeface="Times New Roman"/>
              </a:rPr>
              <a:t>protein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057147" y="74752"/>
            <a:ext cx="786638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3277235" algn="l"/>
              </a:tabLst>
            </a:pPr>
            <a:r>
              <a:rPr spc="30" dirty="0"/>
              <a:t>Separation</a:t>
            </a:r>
            <a:r>
              <a:rPr spc="-40" dirty="0"/>
              <a:t> </a:t>
            </a:r>
            <a:r>
              <a:rPr spc="-135" dirty="0"/>
              <a:t>of	</a:t>
            </a:r>
            <a:r>
              <a:rPr spc="-15" dirty="0"/>
              <a:t>soluble</a:t>
            </a:r>
            <a:r>
              <a:rPr spc="-75" dirty="0"/>
              <a:t> </a:t>
            </a:r>
            <a:r>
              <a:rPr spc="55" dirty="0"/>
              <a:t>products…5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10031" y="701613"/>
            <a:ext cx="11294110" cy="3258185"/>
          </a:xfrm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27660" indent="-315595">
              <a:lnSpc>
                <a:spcPct val="100000"/>
              </a:lnSpc>
              <a:spcBef>
                <a:spcPts val="450"/>
              </a:spcBef>
              <a:buAutoNum type="arabicPeriod" startAt="6"/>
              <a:tabLst>
                <a:tab pos="328295" algn="l"/>
              </a:tabLst>
            </a:pPr>
            <a:r>
              <a:rPr sz="2400" b="1" spc="20" dirty="0">
                <a:latin typeface="Times New Roman"/>
                <a:cs typeface="Times New Roman"/>
              </a:rPr>
              <a:t>Filtration</a:t>
            </a:r>
            <a:endParaRPr sz="2400" dirty="0">
              <a:latin typeface="Times New Roman"/>
              <a:cs typeface="Times New Roman"/>
            </a:endParaRPr>
          </a:p>
          <a:p>
            <a:pPr marL="698500" marR="10160" lvl="1" indent="-228600">
              <a:lnSpc>
                <a:spcPts val="2160"/>
              </a:lnSpc>
              <a:spcBef>
                <a:spcPts val="565"/>
              </a:spcBef>
              <a:buFont typeface="Arial MT"/>
              <a:buChar char="•"/>
              <a:tabLst>
                <a:tab pos="697865" algn="l"/>
                <a:tab pos="698500" algn="l"/>
              </a:tabLst>
            </a:pPr>
            <a:r>
              <a:rPr sz="2000" spc="10" dirty="0">
                <a:latin typeface="Times New Roman"/>
                <a:cs typeface="Times New Roman"/>
              </a:rPr>
              <a:t>Separation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65" dirty="0">
                <a:latin typeface="Times New Roman"/>
                <a:cs typeface="Times New Roman"/>
              </a:rPr>
              <a:t>of</a:t>
            </a:r>
            <a:r>
              <a:rPr sz="2000" spc="25" dirty="0">
                <a:latin typeface="Times New Roman"/>
                <a:cs typeface="Times New Roman"/>
              </a:rPr>
              <a:t> </a:t>
            </a:r>
            <a:r>
              <a:rPr sz="2000" spc="20" dirty="0">
                <a:latin typeface="Times New Roman"/>
                <a:cs typeface="Times New Roman"/>
              </a:rPr>
              <a:t>particles</a:t>
            </a:r>
            <a:r>
              <a:rPr sz="2000" dirty="0">
                <a:latin typeface="Times New Roman"/>
                <a:cs typeface="Times New Roman"/>
              </a:rPr>
              <a:t> from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45" dirty="0">
                <a:latin typeface="Times New Roman"/>
                <a:cs typeface="Times New Roman"/>
              </a:rPr>
              <a:t>the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liquid</a:t>
            </a:r>
            <a:r>
              <a:rPr sz="2000" spc="3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by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applying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25" dirty="0">
                <a:latin typeface="Times New Roman"/>
                <a:cs typeface="Times New Roman"/>
              </a:rPr>
              <a:t>pressure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55" dirty="0">
                <a:latin typeface="Times New Roman"/>
                <a:cs typeface="Times New Roman"/>
              </a:rPr>
              <a:t>to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45" dirty="0">
                <a:latin typeface="Times New Roman"/>
                <a:cs typeface="Times New Roman"/>
              </a:rPr>
              <a:t>the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15" dirty="0">
                <a:latin typeface="Times New Roman"/>
                <a:cs typeface="Times New Roman"/>
              </a:rPr>
              <a:t>solution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55" dirty="0">
                <a:latin typeface="Times New Roman"/>
                <a:cs typeface="Times New Roman"/>
              </a:rPr>
              <a:t>to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-25" dirty="0">
                <a:latin typeface="Times New Roman"/>
                <a:cs typeface="Times New Roman"/>
              </a:rPr>
              <a:t>force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15" dirty="0">
                <a:latin typeface="Times New Roman"/>
                <a:cs typeface="Times New Roman"/>
              </a:rPr>
              <a:t>a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20" dirty="0">
                <a:latin typeface="Times New Roman"/>
                <a:cs typeface="Times New Roman"/>
              </a:rPr>
              <a:t>solution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55" dirty="0">
                <a:latin typeface="Times New Roman"/>
                <a:cs typeface="Times New Roman"/>
              </a:rPr>
              <a:t>through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15" dirty="0">
                <a:latin typeface="Times New Roman"/>
                <a:cs typeface="Times New Roman"/>
              </a:rPr>
              <a:t>a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40" dirty="0">
                <a:latin typeface="Times New Roman"/>
                <a:cs typeface="Times New Roman"/>
              </a:rPr>
              <a:t>filter/membranes</a:t>
            </a:r>
            <a:endParaRPr sz="2000" dirty="0">
              <a:latin typeface="Times New Roman"/>
              <a:cs typeface="Times New Roman"/>
            </a:endParaRPr>
          </a:p>
          <a:p>
            <a:pPr marL="698500" lvl="1" indent="-228600">
              <a:lnSpc>
                <a:spcPct val="100000"/>
              </a:lnSpc>
              <a:spcBef>
                <a:spcPts val="220"/>
              </a:spcBef>
              <a:buFont typeface="Arial MT"/>
              <a:buChar char="•"/>
              <a:tabLst>
                <a:tab pos="697865" algn="l"/>
                <a:tab pos="698500" algn="l"/>
              </a:tabLst>
            </a:pPr>
            <a:r>
              <a:rPr sz="2000" spc="75" dirty="0">
                <a:latin typeface="Times New Roman"/>
                <a:cs typeface="Times New Roman"/>
              </a:rPr>
              <a:t>The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30" dirty="0">
                <a:latin typeface="Times New Roman"/>
                <a:cs typeface="Times New Roman"/>
              </a:rPr>
              <a:t>two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main </a:t>
            </a:r>
            <a:r>
              <a:rPr sz="2000" spc="20" dirty="0">
                <a:latin typeface="Times New Roman"/>
                <a:cs typeface="Times New Roman"/>
              </a:rPr>
              <a:t>types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spc="-65" dirty="0">
                <a:latin typeface="Times New Roman"/>
                <a:cs typeface="Times New Roman"/>
              </a:rPr>
              <a:t>of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20" dirty="0">
                <a:latin typeface="Times New Roman"/>
                <a:cs typeface="Times New Roman"/>
              </a:rPr>
              <a:t>filtration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15" dirty="0">
                <a:latin typeface="Times New Roman"/>
                <a:cs typeface="Times New Roman"/>
              </a:rPr>
              <a:t>are:</a:t>
            </a:r>
            <a:endParaRPr sz="2000" dirty="0">
              <a:latin typeface="Times New Roman"/>
              <a:cs typeface="Times New Roman"/>
            </a:endParaRPr>
          </a:p>
          <a:p>
            <a:pPr lvl="1">
              <a:lnSpc>
                <a:spcPct val="100000"/>
              </a:lnSpc>
              <a:spcBef>
                <a:spcPts val="15"/>
              </a:spcBef>
              <a:buFont typeface="Arial MT"/>
              <a:buChar char="•"/>
            </a:pPr>
            <a:endParaRPr sz="2600" dirty="0">
              <a:latin typeface="Times New Roman"/>
              <a:cs typeface="Times New Roman"/>
            </a:endParaRPr>
          </a:p>
          <a:p>
            <a:pPr marL="1155700" lvl="2" indent="-228600">
              <a:lnSpc>
                <a:spcPct val="100000"/>
              </a:lnSpc>
              <a:buFont typeface="Wingdings"/>
              <a:buChar char=""/>
              <a:tabLst>
                <a:tab pos="1155700" algn="l"/>
              </a:tabLst>
            </a:pPr>
            <a:r>
              <a:rPr sz="1600" dirty="0">
                <a:latin typeface="Times New Roman"/>
                <a:cs typeface="Times New Roman"/>
              </a:rPr>
              <a:t>Dead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spc="5" dirty="0">
                <a:latin typeface="Times New Roman"/>
                <a:cs typeface="Times New Roman"/>
              </a:rPr>
              <a:t>end</a:t>
            </a:r>
            <a:r>
              <a:rPr sz="1600" spc="-25" dirty="0">
                <a:latin typeface="Times New Roman"/>
                <a:cs typeface="Times New Roman"/>
              </a:rPr>
              <a:t> </a:t>
            </a:r>
            <a:r>
              <a:rPr sz="1600" spc="15" dirty="0">
                <a:latin typeface="Times New Roman"/>
                <a:cs typeface="Times New Roman"/>
              </a:rPr>
              <a:t>filtration</a:t>
            </a:r>
            <a:endParaRPr sz="1600" dirty="0">
              <a:latin typeface="Times New Roman"/>
              <a:cs typeface="Times New Roman"/>
            </a:endParaRPr>
          </a:p>
          <a:p>
            <a:pPr marL="1612900" marR="5080" lvl="3" indent="-228600">
              <a:lnSpc>
                <a:spcPts val="1510"/>
              </a:lnSpc>
              <a:spcBef>
                <a:spcPts val="535"/>
              </a:spcBef>
              <a:buFont typeface="Courier New"/>
              <a:buChar char="o"/>
              <a:tabLst>
                <a:tab pos="1612900" algn="l"/>
              </a:tabLst>
            </a:pPr>
            <a:r>
              <a:rPr sz="1400" spc="-15" dirty="0">
                <a:latin typeface="Times New Roman"/>
                <a:cs typeface="Times New Roman"/>
              </a:rPr>
              <a:t>All</a:t>
            </a:r>
            <a:r>
              <a:rPr sz="1400" spc="15" dirty="0">
                <a:latin typeface="Times New Roman"/>
                <a:cs typeface="Times New Roman"/>
              </a:rPr>
              <a:t> </a:t>
            </a:r>
            <a:r>
              <a:rPr sz="1400" spc="30" dirty="0">
                <a:latin typeface="Times New Roman"/>
                <a:cs typeface="Times New Roman"/>
              </a:rPr>
              <a:t>the</a:t>
            </a:r>
            <a:r>
              <a:rPr sz="1400" dirty="0">
                <a:latin typeface="Times New Roman"/>
                <a:cs typeface="Times New Roman"/>
              </a:rPr>
              <a:t> </a:t>
            </a:r>
            <a:r>
              <a:rPr sz="1400" spc="-35" dirty="0">
                <a:latin typeface="Times New Roman"/>
                <a:cs typeface="Times New Roman"/>
              </a:rPr>
              <a:t>flow</a:t>
            </a:r>
            <a:r>
              <a:rPr sz="1400" spc="30" dirty="0">
                <a:latin typeface="Times New Roman"/>
                <a:cs typeface="Times New Roman"/>
              </a:rPr>
              <a:t> </a:t>
            </a:r>
            <a:r>
              <a:rPr sz="1400" spc="15" dirty="0">
                <a:latin typeface="Times New Roman"/>
                <a:cs typeface="Times New Roman"/>
              </a:rPr>
              <a:t>are</a:t>
            </a:r>
            <a:r>
              <a:rPr sz="1400" spc="5" dirty="0">
                <a:latin typeface="Times New Roman"/>
                <a:cs typeface="Times New Roman"/>
              </a:rPr>
              <a:t> directed </a:t>
            </a:r>
            <a:r>
              <a:rPr sz="1400" spc="40" dirty="0">
                <a:latin typeface="Times New Roman"/>
                <a:cs typeface="Times New Roman"/>
              </a:rPr>
              <a:t>through</a:t>
            </a:r>
            <a:r>
              <a:rPr sz="1400" spc="-15" dirty="0">
                <a:latin typeface="Times New Roman"/>
                <a:cs typeface="Times New Roman"/>
              </a:rPr>
              <a:t> </a:t>
            </a:r>
            <a:r>
              <a:rPr sz="1400" spc="30" dirty="0">
                <a:latin typeface="Times New Roman"/>
                <a:cs typeface="Times New Roman"/>
              </a:rPr>
              <a:t>the</a:t>
            </a:r>
            <a:r>
              <a:rPr sz="1400" spc="15" dirty="0">
                <a:latin typeface="Times New Roman"/>
                <a:cs typeface="Times New Roman"/>
              </a:rPr>
              <a:t> </a:t>
            </a:r>
            <a:r>
              <a:rPr sz="1400" spc="10" dirty="0">
                <a:latin typeface="Times New Roman"/>
                <a:cs typeface="Times New Roman"/>
              </a:rPr>
              <a:t>membrane </a:t>
            </a:r>
            <a:r>
              <a:rPr sz="1400" spc="20" dirty="0">
                <a:latin typeface="Times New Roman"/>
                <a:cs typeface="Times New Roman"/>
              </a:rPr>
              <a:t>with</a:t>
            </a:r>
            <a:r>
              <a:rPr sz="1400" spc="10" dirty="0">
                <a:latin typeface="Times New Roman"/>
                <a:cs typeface="Times New Roman"/>
              </a:rPr>
              <a:t> </a:t>
            </a:r>
            <a:r>
              <a:rPr sz="1400" spc="5" dirty="0">
                <a:latin typeface="Times New Roman"/>
                <a:cs typeface="Times New Roman"/>
              </a:rPr>
              <a:t>materials</a:t>
            </a:r>
            <a:r>
              <a:rPr sz="1400" spc="25" dirty="0">
                <a:latin typeface="Times New Roman"/>
                <a:cs typeface="Times New Roman"/>
              </a:rPr>
              <a:t> </a:t>
            </a:r>
            <a:r>
              <a:rPr sz="1400" spc="5" dirty="0">
                <a:latin typeface="Times New Roman"/>
                <a:cs typeface="Times New Roman"/>
              </a:rPr>
              <a:t>building</a:t>
            </a:r>
            <a:r>
              <a:rPr sz="1400" spc="-5" dirty="0">
                <a:latin typeface="Times New Roman"/>
                <a:cs typeface="Times New Roman"/>
              </a:rPr>
              <a:t> </a:t>
            </a:r>
            <a:r>
              <a:rPr sz="1400" spc="5" dirty="0">
                <a:latin typeface="Times New Roman"/>
                <a:cs typeface="Times New Roman"/>
              </a:rPr>
              <a:t>up</a:t>
            </a:r>
            <a:r>
              <a:rPr sz="1400" spc="-5" dirty="0">
                <a:latin typeface="Times New Roman"/>
                <a:cs typeface="Times New Roman"/>
              </a:rPr>
              <a:t> </a:t>
            </a:r>
            <a:r>
              <a:rPr sz="1400" spc="15" dirty="0">
                <a:latin typeface="Times New Roman"/>
                <a:cs typeface="Times New Roman"/>
              </a:rPr>
              <a:t>on</a:t>
            </a:r>
            <a:r>
              <a:rPr sz="1400" spc="10" dirty="0">
                <a:latin typeface="Times New Roman"/>
                <a:cs typeface="Times New Roman"/>
              </a:rPr>
              <a:t> </a:t>
            </a:r>
            <a:r>
              <a:rPr sz="1400" spc="30" dirty="0">
                <a:latin typeface="Times New Roman"/>
                <a:cs typeface="Times New Roman"/>
              </a:rPr>
              <a:t>the</a:t>
            </a:r>
            <a:r>
              <a:rPr sz="1400" dirty="0">
                <a:latin typeface="Times New Roman"/>
                <a:cs typeface="Times New Roman"/>
              </a:rPr>
              <a:t> </a:t>
            </a:r>
            <a:r>
              <a:rPr sz="1400" spc="-5" dirty="0">
                <a:latin typeface="Times New Roman"/>
                <a:cs typeface="Times New Roman"/>
              </a:rPr>
              <a:t>surface</a:t>
            </a:r>
            <a:r>
              <a:rPr sz="1400" spc="5" dirty="0">
                <a:latin typeface="Times New Roman"/>
                <a:cs typeface="Times New Roman"/>
              </a:rPr>
              <a:t> </a:t>
            </a:r>
            <a:r>
              <a:rPr sz="1400" spc="-45" dirty="0">
                <a:latin typeface="Times New Roman"/>
                <a:cs typeface="Times New Roman"/>
              </a:rPr>
              <a:t>of</a:t>
            </a:r>
            <a:r>
              <a:rPr sz="1400" spc="30" dirty="0">
                <a:latin typeface="Times New Roman"/>
                <a:cs typeface="Times New Roman"/>
              </a:rPr>
              <a:t> the</a:t>
            </a:r>
            <a:r>
              <a:rPr sz="1400" dirty="0">
                <a:latin typeface="Times New Roman"/>
                <a:cs typeface="Times New Roman"/>
              </a:rPr>
              <a:t> </a:t>
            </a:r>
            <a:r>
              <a:rPr sz="1400" spc="5" dirty="0">
                <a:latin typeface="Times New Roman"/>
                <a:cs typeface="Times New Roman"/>
              </a:rPr>
              <a:t>filter</a:t>
            </a:r>
            <a:r>
              <a:rPr sz="1400" spc="25" dirty="0">
                <a:latin typeface="Times New Roman"/>
                <a:cs typeface="Times New Roman"/>
              </a:rPr>
              <a:t> </a:t>
            </a:r>
            <a:r>
              <a:rPr sz="1400" spc="5" dirty="0">
                <a:latin typeface="Times New Roman"/>
                <a:cs typeface="Times New Roman"/>
              </a:rPr>
              <a:t>causing</a:t>
            </a:r>
            <a:r>
              <a:rPr sz="1400" spc="-5" dirty="0">
                <a:latin typeface="Times New Roman"/>
                <a:cs typeface="Times New Roman"/>
              </a:rPr>
              <a:t> </a:t>
            </a:r>
            <a:r>
              <a:rPr sz="1400" spc="10" dirty="0">
                <a:latin typeface="Times New Roman"/>
                <a:cs typeface="Times New Roman"/>
              </a:rPr>
              <a:t>clogging</a:t>
            </a:r>
            <a:r>
              <a:rPr sz="1400" spc="40" dirty="0">
                <a:latin typeface="Times New Roman"/>
                <a:cs typeface="Times New Roman"/>
              </a:rPr>
              <a:t> </a:t>
            </a:r>
            <a:r>
              <a:rPr sz="1400" spc="15" dirty="0">
                <a:latin typeface="Times New Roman"/>
                <a:cs typeface="Times New Roman"/>
              </a:rPr>
              <a:t>and</a:t>
            </a:r>
            <a:r>
              <a:rPr sz="1400" spc="10" dirty="0">
                <a:latin typeface="Times New Roman"/>
                <a:cs typeface="Times New Roman"/>
              </a:rPr>
              <a:t> </a:t>
            </a:r>
            <a:r>
              <a:rPr sz="1400" spc="-5" dirty="0">
                <a:latin typeface="Times New Roman"/>
                <a:cs typeface="Times New Roman"/>
              </a:rPr>
              <a:t>failure</a:t>
            </a:r>
            <a:r>
              <a:rPr sz="1400" spc="5" dirty="0">
                <a:latin typeface="Times New Roman"/>
                <a:cs typeface="Times New Roman"/>
              </a:rPr>
              <a:t> </a:t>
            </a:r>
            <a:r>
              <a:rPr sz="1400" spc="35" dirty="0">
                <a:latin typeface="Times New Roman"/>
                <a:cs typeface="Times New Roman"/>
              </a:rPr>
              <a:t>to </a:t>
            </a:r>
            <a:r>
              <a:rPr sz="1400" spc="-335" dirty="0">
                <a:latin typeface="Times New Roman"/>
                <a:cs typeface="Times New Roman"/>
              </a:rPr>
              <a:t> </a:t>
            </a:r>
            <a:r>
              <a:rPr sz="1400" spc="-35" dirty="0">
                <a:latin typeface="Times New Roman"/>
                <a:cs typeface="Times New Roman"/>
              </a:rPr>
              <a:t>flow</a:t>
            </a:r>
            <a:endParaRPr sz="1400" dirty="0">
              <a:latin typeface="Times New Roman"/>
              <a:cs typeface="Times New Roman"/>
            </a:endParaRPr>
          </a:p>
          <a:p>
            <a:pPr marL="1155700" lvl="2" indent="-228600">
              <a:lnSpc>
                <a:spcPct val="100000"/>
              </a:lnSpc>
              <a:spcBef>
                <a:spcPts val="275"/>
              </a:spcBef>
              <a:buFont typeface="Wingdings"/>
              <a:buChar char=""/>
              <a:tabLst>
                <a:tab pos="1155700" algn="l"/>
              </a:tabLst>
            </a:pPr>
            <a:r>
              <a:rPr sz="1600" spc="30" dirty="0">
                <a:latin typeface="Times New Roman"/>
                <a:cs typeface="Times New Roman"/>
              </a:rPr>
              <a:t>Tangential</a:t>
            </a:r>
            <a:r>
              <a:rPr sz="1600" spc="-5" dirty="0">
                <a:latin typeface="Times New Roman"/>
                <a:cs typeface="Times New Roman"/>
              </a:rPr>
              <a:t> </a:t>
            </a:r>
            <a:r>
              <a:rPr sz="1600" spc="15" dirty="0">
                <a:latin typeface="Times New Roman"/>
                <a:cs typeface="Times New Roman"/>
              </a:rPr>
              <a:t>filtration</a:t>
            </a:r>
            <a:r>
              <a:rPr sz="1600" spc="-5" dirty="0">
                <a:latin typeface="Times New Roman"/>
                <a:cs typeface="Times New Roman"/>
              </a:rPr>
              <a:t> (Cross</a:t>
            </a:r>
            <a:r>
              <a:rPr sz="1600" spc="20" dirty="0">
                <a:latin typeface="Times New Roman"/>
                <a:cs typeface="Times New Roman"/>
              </a:rPr>
              <a:t> </a:t>
            </a:r>
            <a:r>
              <a:rPr sz="1600" spc="15" dirty="0">
                <a:latin typeface="Times New Roman"/>
                <a:cs typeface="Times New Roman"/>
              </a:rPr>
              <a:t>Flow</a:t>
            </a:r>
            <a:r>
              <a:rPr sz="1600" spc="10" dirty="0">
                <a:latin typeface="Times New Roman"/>
                <a:cs typeface="Times New Roman"/>
              </a:rPr>
              <a:t> </a:t>
            </a:r>
            <a:r>
              <a:rPr sz="1600" spc="25" dirty="0">
                <a:latin typeface="Times New Roman"/>
                <a:cs typeface="Times New Roman"/>
              </a:rPr>
              <a:t>Filtration)</a:t>
            </a:r>
            <a:endParaRPr sz="1600" dirty="0">
              <a:latin typeface="Times New Roman"/>
              <a:cs typeface="Times New Roman"/>
            </a:endParaRPr>
          </a:p>
          <a:p>
            <a:pPr marL="1612900" lvl="3" indent="-228600">
              <a:lnSpc>
                <a:spcPct val="100000"/>
              </a:lnSpc>
              <a:spcBef>
                <a:spcPts val="345"/>
              </a:spcBef>
              <a:buFont typeface="Courier New"/>
              <a:buChar char="o"/>
              <a:tabLst>
                <a:tab pos="1612900" algn="l"/>
              </a:tabLst>
            </a:pPr>
            <a:r>
              <a:rPr sz="1400" spc="20" dirty="0">
                <a:latin typeface="Times New Roman"/>
                <a:cs typeface="Times New Roman"/>
              </a:rPr>
              <a:t>Fluid</a:t>
            </a:r>
            <a:r>
              <a:rPr sz="1400" dirty="0">
                <a:latin typeface="Times New Roman"/>
                <a:cs typeface="Times New Roman"/>
              </a:rPr>
              <a:t> </a:t>
            </a:r>
            <a:r>
              <a:rPr sz="1400" spc="-10" dirty="0">
                <a:latin typeface="Times New Roman"/>
                <a:cs typeface="Times New Roman"/>
              </a:rPr>
              <a:t>is</a:t>
            </a:r>
            <a:r>
              <a:rPr sz="1400" spc="-5" dirty="0">
                <a:latin typeface="Times New Roman"/>
                <a:cs typeface="Times New Roman"/>
              </a:rPr>
              <a:t> </a:t>
            </a:r>
            <a:r>
              <a:rPr sz="1400" spc="5" dirty="0">
                <a:latin typeface="Times New Roman"/>
                <a:cs typeface="Times New Roman"/>
              </a:rPr>
              <a:t>recirculated in</a:t>
            </a:r>
            <a:r>
              <a:rPr sz="1400" spc="10" dirty="0">
                <a:latin typeface="Times New Roman"/>
                <a:cs typeface="Times New Roman"/>
              </a:rPr>
              <a:t> </a:t>
            </a:r>
            <a:r>
              <a:rPr sz="1400" spc="20" dirty="0">
                <a:latin typeface="Times New Roman"/>
                <a:cs typeface="Times New Roman"/>
              </a:rPr>
              <a:t>tangential</a:t>
            </a:r>
            <a:r>
              <a:rPr sz="1400" spc="35" dirty="0">
                <a:latin typeface="Times New Roman"/>
                <a:cs typeface="Times New Roman"/>
              </a:rPr>
              <a:t> </a:t>
            </a:r>
            <a:r>
              <a:rPr sz="1400" spc="-35" dirty="0">
                <a:latin typeface="Times New Roman"/>
                <a:cs typeface="Times New Roman"/>
              </a:rPr>
              <a:t>flow</a:t>
            </a:r>
            <a:r>
              <a:rPr sz="1400" spc="25" dirty="0">
                <a:latin typeface="Times New Roman"/>
                <a:cs typeface="Times New Roman"/>
              </a:rPr>
              <a:t> </a:t>
            </a:r>
            <a:r>
              <a:rPr sz="1400" spc="5" dirty="0">
                <a:latin typeface="Times New Roman"/>
                <a:cs typeface="Times New Roman"/>
              </a:rPr>
              <a:t>parallel</a:t>
            </a:r>
            <a:r>
              <a:rPr sz="1400" spc="15" dirty="0">
                <a:latin typeface="Times New Roman"/>
                <a:cs typeface="Times New Roman"/>
              </a:rPr>
              <a:t> </a:t>
            </a:r>
            <a:r>
              <a:rPr sz="1400" spc="40" dirty="0">
                <a:latin typeface="Times New Roman"/>
                <a:cs typeface="Times New Roman"/>
              </a:rPr>
              <a:t>to</a:t>
            </a:r>
            <a:r>
              <a:rPr sz="1400" spc="5" dirty="0">
                <a:latin typeface="Times New Roman"/>
                <a:cs typeface="Times New Roman"/>
              </a:rPr>
              <a:t> </a:t>
            </a:r>
            <a:r>
              <a:rPr sz="1400" spc="30" dirty="0">
                <a:latin typeface="Times New Roman"/>
                <a:cs typeface="Times New Roman"/>
              </a:rPr>
              <a:t>the</a:t>
            </a:r>
            <a:r>
              <a:rPr sz="1400" dirty="0">
                <a:latin typeface="Times New Roman"/>
                <a:cs typeface="Times New Roman"/>
              </a:rPr>
              <a:t> </a:t>
            </a:r>
            <a:r>
              <a:rPr sz="1400" spc="5" dirty="0">
                <a:latin typeface="Times New Roman"/>
                <a:cs typeface="Times New Roman"/>
              </a:rPr>
              <a:t>filter</a:t>
            </a:r>
            <a:r>
              <a:rPr sz="1400" spc="20" dirty="0">
                <a:latin typeface="Times New Roman"/>
                <a:cs typeface="Times New Roman"/>
              </a:rPr>
              <a:t> </a:t>
            </a:r>
            <a:r>
              <a:rPr sz="1400" spc="10" dirty="0">
                <a:latin typeface="Times New Roman"/>
                <a:cs typeface="Times New Roman"/>
              </a:rPr>
              <a:t>membrane</a:t>
            </a:r>
            <a:endParaRPr sz="1400" dirty="0">
              <a:latin typeface="Times New Roman"/>
              <a:cs typeface="Times New Roman"/>
            </a:endParaRPr>
          </a:p>
          <a:p>
            <a:pPr marL="1612900" lvl="3" indent="-228600">
              <a:lnSpc>
                <a:spcPct val="100000"/>
              </a:lnSpc>
              <a:spcBef>
                <a:spcPts val="335"/>
              </a:spcBef>
              <a:buFont typeface="Courier New"/>
              <a:buChar char="o"/>
              <a:tabLst>
                <a:tab pos="1612900" algn="l"/>
              </a:tabLst>
            </a:pPr>
            <a:r>
              <a:rPr sz="1400" spc="-15" dirty="0">
                <a:latin typeface="Times New Roman"/>
                <a:cs typeface="Times New Roman"/>
              </a:rPr>
              <a:t>Build </a:t>
            </a:r>
            <a:r>
              <a:rPr sz="1400" spc="5" dirty="0">
                <a:latin typeface="Times New Roman"/>
                <a:cs typeface="Times New Roman"/>
              </a:rPr>
              <a:t>up</a:t>
            </a:r>
            <a:r>
              <a:rPr sz="1400" spc="-10" dirty="0">
                <a:latin typeface="Times New Roman"/>
                <a:cs typeface="Times New Roman"/>
              </a:rPr>
              <a:t> </a:t>
            </a:r>
            <a:r>
              <a:rPr sz="1400" spc="-45" dirty="0">
                <a:latin typeface="Times New Roman"/>
                <a:cs typeface="Times New Roman"/>
              </a:rPr>
              <a:t>of</a:t>
            </a:r>
            <a:r>
              <a:rPr sz="1400" spc="20" dirty="0">
                <a:latin typeface="Times New Roman"/>
                <a:cs typeface="Times New Roman"/>
              </a:rPr>
              <a:t> </a:t>
            </a:r>
            <a:r>
              <a:rPr sz="1400" spc="10" dirty="0">
                <a:latin typeface="Times New Roman"/>
                <a:cs typeface="Times New Roman"/>
              </a:rPr>
              <a:t>viral</a:t>
            </a:r>
            <a:r>
              <a:rPr sz="1400" spc="5" dirty="0">
                <a:latin typeface="Times New Roman"/>
                <a:cs typeface="Times New Roman"/>
              </a:rPr>
              <a:t> </a:t>
            </a:r>
            <a:r>
              <a:rPr sz="1400" spc="10" dirty="0">
                <a:latin typeface="Times New Roman"/>
                <a:cs typeface="Times New Roman"/>
              </a:rPr>
              <a:t>particles</a:t>
            </a:r>
            <a:r>
              <a:rPr sz="1400" spc="-10" dirty="0">
                <a:latin typeface="Times New Roman"/>
                <a:cs typeface="Times New Roman"/>
              </a:rPr>
              <a:t> </a:t>
            </a:r>
            <a:r>
              <a:rPr sz="1400" spc="15" dirty="0">
                <a:latin typeface="Times New Roman"/>
                <a:cs typeface="Times New Roman"/>
              </a:rPr>
              <a:t>on</a:t>
            </a:r>
            <a:r>
              <a:rPr sz="1400" dirty="0">
                <a:latin typeface="Times New Roman"/>
                <a:cs typeface="Times New Roman"/>
              </a:rPr>
              <a:t> </a:t>
            </a:r>
            <a:r>
              <a:rPr sz="1400" spc="30" dirty="0">
                <a:latin typeface="Times New Roman"/>
                <a:cs typeface="Times New Roman"/>
              </a:rPr>
              <a:t>the</a:t>
            </a:r>
            <a:r>
              <a:rPr sz="1400" spc="-5" dirty="0">
                <a:latin typeface="Times New Roman"/>
                <a:cs typeface="Times New Roman"/>
              </a:rPr>
              <a:t> </a:t>
            </a:r>
            <a:r>
              <a:rPr sz="1400" spc="10" dirty="0">
                <a:latin typeface="Times New Roman"/>
                <a:cs typeface="Times New Roman"/>
              </a:rPr>
              <a:t>membrane</a:t>
            </a:r>
            <a:r>
              <a:rPr sz="1400" spc="20" dirty="0">
                <a:latin typeface="Times New Roman"/>
                <a:cs typeface="Times New Roman"/>
              </a:rPr>
              <a:t> </a:t>
            </a:r>
            <a:r>
              <a:rPr sz="1400" spc="-15" dirty="0">
                <a:latin typeface="Times New Roman"/>
                <a:cs typeface="Times New Roman"/>
              </a:rPr>
              <a:t>is</a:t>
            </a:r>
            <a:r>
              <a:rPr sz="1400" spc="-10" dirty="0">
                <a:latin typeface="Times New Roman"/>
                <a:cs typeface="Times New Roman"/>
              </a:rPr>
              <a:t> </a:t>
            </a:r>
            <a:r>
              <a:rPr sz="1400" spc="5" dirty="0">
                <a:latin typeface="Times New Roman"/>
                <a:cs typeface="Times New Roman"/>
              </a:rPr>
              <a:t>reduced</a:t>
            </a:r>
            <a:endParaRPr sz="1400" dirty="0">
              <a:latin typeface="Times New Roman"/>
              <a:cs typeface="Times New Roman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801367" y="4069610"/>
            <a:ext cx="7565135" cy="2671040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3277235" algn="l"/>
              </a:tabLst>
            </a:pPr>
            <a:r>
              <a:rPr spc="30" dirty="0"/>
              <a:t>Separation</a:t>
            </a:r>
            <a:r>
              <a:rPr spc="-40" dirty="0"/>
              <a:t> </a:t>
            </a:r>
            <a:r>
              <a:rPr spc="-135" dirty="0"/>
              <a:t>of	</a:t>
            </a:r>
            <a:r>
              <a:rPr spc="-15" dirty="0"/>
              <a:t>soluble</a:t>
            </a:r>
            <a:r>
              <a:rPr spc="-75" dirty="0"/>
              <a:t> </a:t>
            </a:r>
            <a:r>
              <a:rPr spc="55" dirty="0"/>
              <a:t>products…6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3DE6DB2-E9B5-B2E6-33A8-58395B55FC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7400" y="4586659"/>
            <a:ext cx="1762371" cy="178142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213B6FD-A754-ABE1-F911-71AD4900E0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378" y="4523570"/>
            <a:ext cx="1637989" cy="1907601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57147" y="74752"/>
            <a:ext cx="786638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3277235" algn="l"/>
              </a:tabLst>
            </a:pPr>
            <a:r>
              <a:rPr spc="30" dirty="0"/>
              <a:t>Separation</a:t>
            </a:r>
            <a:r>
              <a:rPr spc="-40" dirty="0"/>
              <a:t> </a:t>
            </a:r>
            <a:r>
              <a:rPr spc="-135" dirty="0"/>
              <a:t>of	</a:t>
            </a:r>
            <a:r>
              <a:rPr spc="-15" dirty="0"/>
              <a:t>soluble</a:t>
            </a:r>
            <a:r>
              <a:rPr spc="-75" dirty="0"/>
              <a:t> </a:t>
            </a:r>
            <a:r>
              <a:rPr spc="55" dirty="0"/>
              <a:t>products…7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6939" y="1272092"/>
            <a:ext cx="10062845" cy="3975735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380"/>
              </a:spcBef>
              <a:buFont typeface="Arial MT"/>
              <a:buChar char="•"/>
              <a:tabLst>
                <a:tab pos="241300" algn="l"/>
              </a:tabLst>
            </a:pPr>
            <a:r>
              <a:rPr sz="2800" spc="30" dirty="0">
                <a:latin typeface="Times New Roman"/>
                <a:cs typeface="Times New Roman"/>
              </a:rPr>
              <a:t>Membrane</a:t>
            </a:r>
            <a:r>
              <a:rPr sz="2800" spc="20" dirty="0">
                <a:latin typeface="Times New Roman"/>
                <a:cs typeface="Times New Roman"/>
              </a:rPr>
              <a:t> </a:t>
            </a:r>
            <a:r>
              <a:rPr sz="2800" spc="25" dirty="0">
                <a:latin typeface="Times New Roman"/>
                <a:cs typeface="Times New Roman"/>
              </a:rPr>
              <a:t>filtration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can </a:t>
            </a:r>
            <a:r>
              <a:rPr sz="2800" spc="-30" dirty="0">
                <a:latin typeface="Times New Roman"/>
                <a:cs typeface="Times New Roman"/>
              </a:rPr>
              <a:t>be</a:t>
            </a:r>
            <a:endParaRPr sz="2800">
              <a:latin typeface="Times New Roman"/>
              <a:cs typeface="Times New Roman"/>
            </a:endParaRPr>
          </a:p>
          <a:p>
            <a:pPr marL="709930" lvl="1" indent="-240665">
              <a:lnSpc>
                <a:spcPct val="100000"/>
              </a:lnSpc>
              <a:spcBef>
                <a:spcPts val="250"/>
              </a:spcBef>
              <a:buSzPct val="95833"/>
              <a:buFont typeface="Wingdings"/>
              <a:buChar char=""/>
              <a:tabLst>
                <a:tab pos="710565" algn="l"/>
              </a:tabLst>
            </a:pPr>
            <a:r>
              <a:rPr sz="2400" spc="20" dirty="0">
                <a:latin typeface="Times New Roman"/>
                <a:cs typeface="Times New Roman"/>
              </a:rPr>
              <a:t>Microfiltration</a:t>
            </a:r>
            <a:endParaRPr sz="2400">
              <a:latin typeface="Times New Roman"/>
              <a:cs typeface="Times New Roman"/>
            </a:endParaRPr>
          </a:p>
          <a:p>
            <a:pPr marL="1155700" lvl="2" indent="-229235">
              <a:lnSpc>
                <a:spcPct val="100000"/>
              </a:lnSpc>
              <a:spcBef>
                <a:spcPts val="280"/>
              </a:spcBef>
              <a:buFont typeface="Arial MT"/>
              <a:buChar char="•"/>
              <a:tabLst>
                <a:tab pos="1155700" algn="l"/>
                <a:tab pos="1156335" algn="l"/>
              </a:tabLst>
            </a:pPr>
            <a:r>
              <a:rPr sz="2000" spc="5" dirty="0">
                <a:latin typeface="Times New Roman"/>
                <a:cs typeface="Times New Roman"/>
              </a:rPr>
              <a:t>Usually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0.1-10uM</a:t>
            </a:r>
            <a:endParaRPr sz="2000">
              <a:latin typeface="Times New Roman"/>
              <a:cs typeface="Times New Roman"/>
            </a:endParaRPr>
          </a:p>
          <a:p>
            <a:pPr marL="1155700" lvl="2" indent="-229235">
              <a:lnSpc>
                <a:spcPct val="100000"/>
              </a:lnSpc>
              <a:spcBef>
                <a:spcPts val="260"/>
              </a:spcBef>
              <a:buFont typeface="Arial MT"/>
              <a:buChar char="•"/>
              <a:tabLst>
                <a:tab pos="1155700" algn="l"/>
                <a:tab pos="1156335" algn="l"/>
              </a:tabLst>
            </a:pPr>
            <a:r>
              <a:rPr sz="2000" spc="15" dirty="0">
                <a:latin typeface="Times New Roman"/>
                <a:cs typeface="Times New Roman"/>
              </a:rPr>
              <a:t>Normally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used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10" dirty="0">
                <a:latin typeface="Times New Roman"/>
                <a:cs typeface="Times New Roman"/>
              </a:rPr>
              <a:t>in </a:t>
            </a:r>
            <a:r>
              <a:rPr sz="2000" spc="15" dirty="0">
                <a:latin typeface="Times New Roman"/>
                <a:cs typeface="Times New Roman"/>
              </a:rPr>
              <a:t>sterilization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65" dirty="0">
                <a:latin typeface="Times New Roman"/>
                <a:cs typeface="Times New Roman"/>
              </a:rPr>
              <a:t>of</a:t>
            </a:r>
            <a:r>
              <a:rPr sz="2000" spc="35" dirty="0">
                <a:latin typeface="Times New Roman"/>
                <a:cs typeface="Times New Roman"/>
              </a:rPr>
              <a:t> </a:t>
            </a:r>
            <a:r>
              <a:rPr sz="2000" spc="20" dirty="0">
                <a:latin typeface="Times New Roman"/>
                <a:cs typeface="Times New Roman"/>
              </a:rPr>
              <a:t>heat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sensitive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25" dirty="0">
                <a:latin typeface="Times New Roman"/>
                <a:cs typeface="Times New Roman"/>
              </a:rPr>
              <a:t>products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such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as</a:t>
            </a:r>
            <a:r>
              <a:rPr sz="2000" spc="10" dirty="0">
                <a:latin typeface="Times New Roman"/>
                <a:cs typeface="Times New Roman"/>
              </a:rPr>
              <a:t> bacterial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-180" dirty="0">
                <a:latin typeface="Times New Roman"/>
                <a:cs typeface="Times New Roman"/>
              </a:rPr>
              <a:t>&amp;</a:t>
            </a:r>
            <a:r>
              <a:rPr sz="2000" spc="5" dirty="0">
                <a:latin typeface="Times New Roman"/>
                <a:cs typeface="Times New Roman"/>
              </a:rPr>
              <a:t> yeast</a:t>
            </a:r>
            <a:endParaRPr sz="2000">
              <a:latin typeface="Times New Roman"/>
              <a:cs typeface="Times New Roman"/>
            </a:endParaRPr>
          </a:p>
          <a:p>
            <a:pPr lvl="2">
              <a:lnSpc>
                <a:spcPct val="100000"/>
              </a:lnSpc>
              <a:spcBef>
                <a:spcPts val="25"/>
              </a:spcBef>
              <a:buFont typeface="Arial MT"/>
              <a:buChar char="•"/>
            </a:pPr>
            <a:endParaRPr sz="2450">
              <a:latin typeface="Times New Roman"/>
              <a:cs typeface="Times New Roman"/>
            </a:endParaRPr>
          </a:p>
          <a:p>
            <a:pPr marL="709930" lvl="1" indent="-240665">
              <a:lnSpc>
                <a:spcPct val="100000"/>
              </a:lnSpc>
              <a:spcBef>
                <a:spcPts val="5"/>
              </a:spcBef>
              <a:buSzPct val="95833"/>
              <a:buFont typeface="Wingdings"/>
              <a:buChar char=""/>
              <a:tabLst>
                <a:tab pos="710565" algn="l"/>
              </a:tabLst>
            </a:pPr>
            <a:r>
              <a:rPr sz="2400" spc="40" dirty="0">
                <a:latin typeface="Times New Roman"/>
                <a:cs typeface="Times New Roman"/>
              </a:rPr>
              <a:t>Ultrafiltration</a:t>
            </a:r>
            <a:endParaRPr sz="2400">
              <a:latin typeface="Times New Roman"/>
              <a:cs typeface="Times New Roman"/>
            </a:endParaRPr>
          </a:p>
          <a:p>
            <a:pPr marL="1155700" lvl="2" indent="-229235">
              <a:lnSpc>
                <a:spcPct val="100000"/>
              </a:lnSpc>
              <a:spcBef>
                <a:spcPts val="290"/>
              </a:spcBef>
              <a:buFont typeface="Arial MT"/>
              <a:buChar char="•"/>
              <a:tabLst>
                <a:tab pos="1155700" algn="l"/>
                <a:tab pos="1156335" algn="l"/>
              </a:tabLst>
            </a:pPr>
            <a:r>
              <a:rPr sz="2000" spc="5" dirty="0">
                <a:latin typeface="Times New Roman"/>
                <a:cs typeface="Times New Roman"/>
              </a:rPr>
              <a:t>Mainly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used </a:t>
            </a:r>
            <a:r>
              <a:rPr sz="2000" spc="10" dirty="0">
                <a:latin typeface="Times New Roman"/>
                <a:cs typeface="Times New Roman"/>
              </a:rPr>
              <a:t>in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20" dirty="0">
                <a:latin typeface="Times New Roman"/>
                <a:cs typeface="Times New Roman"/>
              </a:rPr>
              <a:t>separation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65" dirty="0">
                <a:latin typeface="Times New Roman"/>
                <a:cs typeface="Times New Roman"/>
              </a:rPr>
              <a:t>of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macromolecules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spc="-65" dirty="0">
                <a:latin typeface="Times New Roman"/>
                <a:cs typeface="Times New Roman"/>
              </a:rPr>
              <a:t>of</a:t>
            </a:r>
            <a:r>
              <a:rPr sz="2000" spc="455" dirty="0">
                <a:latin typeface="Times New Roman"/>
                <a:cs typeface="Times New Roman"/>
              </a:rPr>
              <a:t> </a:t>
            </a:r>
            <a:r>
              <a:rPr sz="2000" spc="125" dirty="0">
                <a:latin typeface="Times New Roman"/>
                <a:cs typeface="Times New Roman"/>
              </a:rPr>
              <a:t>MW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2000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– </a:t>
            </a:r>
            <a:r>
              <a:rPr sz="2000" spc="-5" dirty="0">
                <a:latin typeface="Times New Roman"/>
                <a:cs typeface="Times New Roman"/>
              </a:rPr>
              <a:t>500,000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spc="75" dirty="0">
                <a:latin typeface="Times New Roman"/>
                <a:cs typeface="Times New Roman"/>
              </a:rPr>
              <a:t>D</a:t>
            </a:r>
            <a:endParaRPr sz="2000">
              <a:latin typeface="Times New Roman"/>
              <a:cs typeface="Times New Roman"/>
            </a:endParaRPr>
          </a:p>
          <a:p>
            <a:pPr lvl="2">
              <a:lnSpc>
                <a:spcPct val="100000"/>
              </a:lnSpc>
              <a:spcBef>
                <a:spcPts val="25"/>
              </a:spcBef>
              <a:buFont typeface="Arial MT"/>
              <a:buChar char="•"/>
            </a:pPr>
            <a:endParaRPr sz="2450">
              <a:latin typeface="Times New Roman"/>
              <a:cs typeface="Times New Roman"/>
            </a:endParaRPr>
          </a:p>
          <a:p>
            <a:pPr marL="709930" lvl="1" indent="-240665">
              <a:lnSpc>
                <a:spcPct val="100000"/>
              </a:lnSpc>
              <a:buSzPct val="95833"/>
              <a:buFont typeface="Wingdings"/>
              <a:buChar char=""/>
              <a:tabLst>
                <a:tab pos="710565" algn="l"/>
              </a:tabLst>
            </a:pPr>
            <a:r>
              <a:rPr sz="2400" spc="-10" dirty="0">
                <a:latin typeface="Times New Roman"/>
                <a:cs typeface="Times New Roman"/>
              </a:rPr>
              <a:t>Dialysis</a:t>
            </a:r>
            <a:endParaRPr sz="2400">
              <a:latin typeface="Times New Roman"/>
              <a:cs typeface="Times New Roman"/>
            </a:endParaRPr>
          </a:p>
          <a:p>
            <a:pPr marL="1155700" marR="5080" lvl="2" indent="-228600">
              <a:lnSpc>
                <a:spcPts val="2160"/>
              </a:lnSpc>
              <a:spcBef>
                <a:spcPts val="565"/>
              </a:spcBef>
              <a:buFont typeface="Arial MT"/>
              <a:buChar char="•"/>
              <a:tabLst>
                <a:tab pos="1155700" algn="l"/>
                <a:tab pos="1156335" algn="l"/>
              </a:tabLst>
            </a:pPr>
            <a:r>
              <a:rPr sz="2000" spc="-25" dirty="0">
                <a:latin typeface="Times New Roman"/>
                <a:cs typeface="Times New Roman"/>
              </a:rPr>
              <a:t>Removal </a:t>
            </a:r>
            <a:r>
              <a:rPr sz="2000" spc="-65" dirty="0">
                <a:latin typeface="Times New Roman"/>
                <a:cs typeface="Times New Roman"/>
              </a:rPr>
              <a:t>of</a:t>
            </a:r>
            <a:r>
              <a:rPr sz="2000" spc="-60" dirty="0">
                <a:latin typeface="Times New Roman"/>
                <a:cs typeface="Times New Roman"/>
              </a:rPr>
              <a:t> </a:t>
            </a:r>
            <a:r>
              <a:rPr sz="2000" spc="-15" dirty="0">
                <a:latin typeface="Times New Roman"/>
                <a:cs typeface="Times New Roman"/>
              </a:rPr>
              <a:t>low </a:t>
            </a:r>
            <a:r>
              <a:rPr sz="2000" dirty="0">
                <a:latin typeface="Times New Roman"/>
                <a:cs typeface="Times New Roman"/>
              </a:rPr>
              <a:t>molecular </a:t>
            </a:r>
            <a:r>
              <a:rPr sz="2000" spc="20" dirty="0">
                <a:latin typeface="Times New Roman"/>
                <a:cs typeface="Times New Roman"/>
              </a:rPr>
              <a:t>weight </a:t>
            </a:r>
            <a:r>
              <a:rPr sz="2000" spc="-5" dirty="0">
                <a:latin typeface="Times New Roman"/>
                <a:cs typeface="Times New Roman"/>
              </a:rPr>
              <a:t>solutes, </a:t>
            </a:r>
            <a:r>
              <a:rPr sz="2000" spc="10" dirty="0">
                <a:latin typeface="Times New Roman"/>
                <a:cs typeface="Times New Roman"/>
              </a:rPr>
              <a:t>inorganic </a:t>
            </a:r>
            <a:r>
              <a:rPr sz="2000" dirty="0">
                <a:latin typeface="Times New Roman"/>
                <a:cs typeface="Times New Roman"/>
              </a:rPr>
              <a:t>ions </a:t>
            </a:r>
            <a:r>
              <a:rPr sz="2000" spc="20" dirty="0">
                <a:latin typeface="Times New Roman"/>
                <a:cs typeface="Times New Roman"/>
              </a:rPr>
              <a:t>and </a:t>
            </a:r>
            <a:r>
              <a:rPr sz="2000" spc="10" dirty="0">
                <a:latin typeface="Times New Roman"/>
                <a:cs typeface="Times New Roman"/>
              </a:rPr>
              <a:t>inorganic </a:t>
            </a:r>
            <a:r>
              <a:rPr sz="2000" spc="-15" dirty="0">
                <a:latin typeface="Times New Roman"/>
                <a:cs typeface="Times New Roman"/>
              </a:rPr>
              <a:t>acids </a:t>
            </a:r>
            <a:r>
              <a:rPr sz="2000" spc="125" dirty="0">
                <a:latin typeface="Times New Roman"/>
                <a:cs typeface="Times New Roman"/>
              </a:rPr>
              <a:t>MW </a:t>
            </a:r>
            <a:r>
              <a:rPr sz="2000" spc="15" dirty="0">
                <a:latin typeface="Times New Roman"/>
                <a:cs typeface="Times New Roman"/>
              </a:rPr>
              <a:t>10-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500</a:t>
            </a:r>
            <a:endParaRPr sz="20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57147" y="74752"/>
            <a:ext cx="786638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3277235" algn="l"/>
              </a:tabLst>
            </a:pPr>
            <a:r>
              <a:rPr spc="30" dirty="0"/>
              <a:t>Separation</a:t>
            </a:r>
            <a:r>
              <a:rPr spc="-40" dirty="0"/>
              <a:t> </a:t>
            </a:r>
            <a:r>
              <a:rPr spc="-135" dirty="0"/>
              <a:t>of	</a:t>
            </a:r>
            <a:r>
              <a:rPr spc="-15" dirty="0"/>
              <a:t>soluble</a:t>
            </a:r>
            <a:r>
              <a:rPr spc="-75" dirty="0"/>
              <a:t> </a:t>
            </a:r>
            <a:r>
              <a:rPr spc="55" dirty="0"/>
              <a:t>products…8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6939" y="1308608"/>
            <a:ext cx="9292590" cy="37693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25" dirty="0">
                <a:latin typeface="Times New Roman"/>
                <a:cs typeface="Times New Roman"/>
              </a:rPr>
              <a:t>7.</a:t>
            </a:r>
            <a:r>
              <a:rPr sz="2800" b="1" spc="35" dirty="0">
                <a:latin typeface="Times New Roman"/>
                <a:cs typeface="Times New Roman"/>
              </a:rPr>
              <a:t> </a:t>
            </a:r>
            <a:r>
              <a:rPr sz="2800" b="1" spc="30" dirty="0">
                <a:latin typeface="Times New Roman"/>
                <a:cs typeface="Times New Roman"/>
              </a:rPr>
              <a:t>Electrophoresis</a:t>
            </a:r>
            <a:endParaRPr sz="2800">
              <a:latin typeface="Times New Roman"/>
              <a:cs typeface="Times New Roman"/>
            </a:endParaRPr>
          </a:p>
          <a:p>
            <a:pPr marL="241300" marR="5080" indent="-228600">
              <a:lnSpc>
                <a:spcPts val="3020"/>
              </a:lnSpc>
              <a:spcBef>
                <a:spcPts val="2380"/>
              </a:spcBef>
              <a:buFont typeface="Arial MT"/>
              <a:buChar char="•"/>
              <a:tabLst>
                <a:tab pos="241300" algn="l"/>
              </a:tabLst>
            </a:pPr>
            <a:r>
              <a:rPr sz="2800" spc="80" dirty="0">
                <a:latin typeface="Times New Roman"/>
                <a:cs typeface="Times New Roman"/>
              </a:rPr>
              <a:t>This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20" dirty="0">
                <a:latin typeface="Times New Roman"/>
                <a:cs typeface="Times New Roman"/>
              </a:rPr>
              <a:t>is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used</a:t>
            </a:r>
            <a:r>
              <a:rPr sz="2800" spc="10" dirty="0">
                <a:latin typeface="Times New Roman"/>
                <a:cs typeface="Times New Roman"/>
              </a:rPr>
              <a:t> </a:t>
            </a:r>
            <a:r>
              <a:rPr sz="2800" spc="75" dirty="0">
                <a:latin typeface="Times New Roman"/>
                <a:cs typeface="Times New Roman"/>
              </a:rPr>
              <a:t>to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spc="25" dirty="0">
                <a:latin typeface="Times New Roman"/>
                <a:cs typeface="Times New Roman"/>
              </a:rPr>
              <a:t>separate</a:t>
            </a:r>
            <a:r>
              <a:rPr sz="2800" spc="20" dirty="0">
                <a:latin typeface="Times New Roman"/>
                <a:cs typeface="Times New Roman"/>
              </a:rPr>
              <a:t> </a:t>
            </a:r>
            <a:r>
              <a:rPr sz="2800" spc="30" dirty="0">
                <a:latin typeface="Times New Roman"/>
                <a:cs typeface="Times New Roman"/>
              </a:rPr>
              <a:t>charged</a:t>
            </a:r>
            <a:r>
              <a:rPr sz="2800" spc="25" dirty="0">
                <a:latin typeface="Times New Roman"/>
                <a:cs typeface="Times New Roman"/>
              </a:rPr>
              <a:t> solutes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based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25" dirty="0">
                <a:latin typeface="Times New Roman"/>
                <a:cs typeface="Times New Roman"/>
              </a:rPr>
              <a:t>on</a:t>
            </a:r>
            <a:r>
              <a:rPr sz="2800" spc="10" dirty="0">
                <a:latin typeface="Times New Roman"/>
                <a:cs typeface="Times New Roman"/>
              </a:rPr>
              <a:t> </a:t>
            </a:r>
            <a:r>
              <a:rPr sz="2800" spc="60" dirty="0">
                <a:latin typeface="Times New Roman"/>
                <a:cs typeface="Times New Roman"/>
              </a:rPr>
              <a:t>their</a:t>
            </a:r>
            <a:r>
              <a:rPr sz="2800" spc="15" dirty="0">
                <a:latin typeface="Times New Roman"/>
                <a:cs typeface="Times New Roman"/>
              </a:rPr>
              <a:t> </a:t>
            </a:r>
            <a:r>
              <a:rPr sz="2800" spc="-55" dirty="0">
                <a:latin typeface="Times New Roman"/>
                <a:cs typeface="Times New Roman"/>
              </a:rPr>
              <a:t>specific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50" dirty="0">
                <a:latin typeface="Times New Roman"/>
                <a:cs typeface="Times New Roman"/>
              </a:rPr>
              <a:t>migration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50" dirty="0">
                <a:latin typeface="Times New Roman"/>
                <a:cs typeface="Times New Roman"/>
              </a:rPr>
              <a:t>rates</a:t>
            </a:r>
            <a:r>
              <a:rPr sz="2800" spc="20" dirty="0">
                <a:latin typeface="Times New Roman"/>
                <a:cs typeface="Times New Roman"/>
              </a:rPr>
              <a:t> </a:t>
            </a:r>
            <a:r>
              <a:rPr sz="2800" spc="15" dirty="0">
                <a:latin typeface="Times New Roman"/>
                <a:cs typeface="Times New Roman"/>
              </a:rPr>
              <a:t>in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20" dirty="0">
                <a:latin typeface="Times New Roman"/>
                <a:cs typeface="Times New Roman"/>
              </a:rPr>
              <a:t>a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5" dirty="0">
                <a:latin typeface="Times New Roman"/>
                <a:cs typeface="Times New Roman"/>
              </a:rPr>
              <a:t>electric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spc="-45" dirty="0">
                <a:latin typeface="Times New Roman"/>
                <a:cs typeface="Times New Roman"/>
              </a:rPr>
              <a:t>field</a:t>
            </a:r>
            <a:endParaRPr sz="2800">
              <a:latin typeface="Times New Roman"/>
              <a:cs typeface="Times New Roman"/>
            </a:endParaRPr>
          </a:p>
          <a:p>
            <a:pPr marL="241300" marR="4968240" indent="-241300" algn="r">
              <a:lnSpc>
                <a:spcPct val="100000"/>
              </a:lnSpc>
              <a:spcBef>
                <a:spcPts val="1939"/>
              </a:spcBef>
              <a:buFont typeface="Arial MT"/>
              <a:buChar char="•"/>
              <a:tabLst>
                <a:tab pos="241300" algn="l"/>
              </a:tabLst>
            </a:pPr>
            <a:r>
              <a:rPr sz="2800" spc="60" dirty="0">
                <a:latin typeface="Times New Roman"/>
                <a:cs typeface="Times New Roman"/>
              </a:rPr>
              <a:t>Migration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spc="-20" dirty="0">
                <a:latin typeface="Times New Roman"/>
                <a:cs typeface="Times New Roman"/>
              </a:rPr>
              <a:t>is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spc="35" dirty="0">
                <a:latin typeface="Times New Roman"/>
                <a:cs typeface="Times New Roman"/>
              </a:rPr>
              <a:t>determined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spc="-70" dirty="0">
                <a:latin typeface="Times New Roman"/>
                <a:cs typeface="Times New Roman"/>
              </a:rPr>
              <a:t>by:</a:t>
            </a:r>
            <a:endParaRPr sz="2800">
              <a:latin typeface="Times New Roman"/>
              <a:cs typeface="Times New Roman"/>
            </a:endParaRPr>
          </a:p>
          <a:p>
            <a:pPr marL="240665" marR="5016500" lvl="1" indent="-240665" algn="r">
              <a:lnSpc>
                <a:spcPct val="100000"/>
              </a:lnSpc>
              <a:spcBef>
                <a:spcPts val="245"/>
              </a:spcBef>
              <a:buSzPct val="95833"/>
              <a:buFont typeface="Wingdings"/>
              <a:buChar char=""/>
              <a:tabLst>
                <a:tab pos="240665" algn="l"/>
                <a:tab pos="2581275" algn="l"/>
              </a:tabLst>
            </a:pPr>
            <a:r>
              <a:rPr sz="2400" spc="20" dirty="0">
                <a:latin typeface="Times New Roman"/>
                <a:cs typeface="Times New Roman"/>
              </a:rPr>
              <a:t>Electric</a:t>
            </a:r>
            <a:r>
              <a:rPr sz="2400" spc="35" dirty="0">
                <a:latin typeface="Times New Roman"/>
                <a:cs typeface="Times New Roman"/>
              </a:rPr>
              <a:t> </a:t>
            </a:r>
            <a:r>
              <a:rPr sz="2400" spc="25" dirty="0">
                <a:latin typeface="Times New Roman"/>
                <a:cs typeface="Times New Roman"/>
              </a:rPr>
              <a:t>charge</a:t>
            </a:r>
            <a:r>
              <a:rPr sz="2400" spc="20" dirty="0">
                <a:latin typeface="Times New Roman"/>
                <a:cs typeface="Times New Roman"/>
              </a:rPr>
              <a:t> </a:t>
            </a:r>
            <a:r>
              <a:rPr sz="2400" spc="-75" dirty="0">
                <a:latin typeface="Times New Roman"/>
                <a:cs typeface="Times New Roman"/>
              </a:rPr>
              <a:t>of	</a:t>
            </a:r>
            <a:r>
              <a:rPr sz="2400" spc="55" dirty="0">
                <a:latin typeface="Times New Roman"/>
                <a:cs typeface="Times New Roman"/>
              </a:rPr>
              <a:t>the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spc="20" dirty="0">
                <a:latin typeface="Times New Roman"/>
                <a:cs typeface="Times New Roman"/>
              </a:rPr>
              <a:t>solute</a:t>
            </a:r>
            <a:endParaRPr sz="2400">
              <a:latin typeface="Times New Roman"/>
              <a:cs typeface="Times New Roman"/>
            </a:endParaRPr>
          </a:p>
          <a:p>
            <a:pPr marL="709930" lvl="1" indent="-240665">
              <a:lnSpc>
                <a:spcPct val="100000"/>
              </a:lnSpc>
              <a:spcBef>
                <a:spcPts val="215"/>
              </a:spcBef>
              <a:buSzPct val="95833"/>
              <a:buFont typeface="Wingdings"/>
              <a:buChar char=""/>
              <a:tabLst>
                <a:tab pos="710565" algn="l"/>
              </a:tabLst>
            </a:pPr>
            <a:r>
              <a:rPr sz="2400" spc="20" dirty="0">
                <a:latin typeface="Times New Roman"/>
                <a:cs typeface="Times New Roman"/>
              </a:rPr>
              <a:t>Electric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40" dirty="0">
                <a:latin typeface="Times New Roman"/>
                <a:cs typeface="Times New Roman"/>
              </a:rPr>
              <a:t>field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80" dirty="0">
                <a:latin typeface="Times New Roman"/>
                <a:cs typeface="Times New Roman"/>
              </a:rPr>
              <a:t>strength</a:t>
            </a:r>
            <a:endParaRPr sz="2400">
              <a:latin typeface="Times New Roman"/>
              <a:cs typeface="Times New Roman"/>
            </a:endParaRPr>
          </a:p>
          <a:p>
            <a:pPr marL="709930" lvl="1" indent="-240665">
              <a:lnSpc>
                <a:spcPct val="100000"/>
              </a:lnSpc>
              <a:spcBef>
                <a:spcPts val="204"/>
              </a:spcBef>
              <a:buSzPct val="95833"/>
              <a:buFont typeface="Wingdings"/>
              <a:buChar char=""/>
              <a:tabLst>
                <a:tab pos="710565" algn="l"/>
              </a:tabLst>
            </a:pPr>
            <a:r>
              <a:rPr sz="2400" spc="30" dirty="0">
                <a:latin typeface="Times New Roman"/>
                <a:cs typeface="Times New Roman"/>
              </a:rPr>
              <a:t>Particle</a:t>
            </a:r>
            <a:r>
              <a:rPr sz="2400" spc="-50" dirty="0">
                <a:latin typeface="Times New Roman"/>
                <a:cs typeface="Times New Roman"/>
              </a:rPr>
              <a:t> </a:t>
            </a:r>
            <a:r>
              <a:rPr sz="2400" spc="-15" dirty="0">
                <a:latin typeface="Times New Roman"/>
                <a:cs typeface="Times New Roman"/>
              </a:rPr>
              <a:t>size</a:t>
            </a:r>
            <a:endParaRPr sz="2400">
              <a:latin typeface="Times New Roman"/>
              <a:cs typeface="Times New Roman"/>
            </a:endParaRPr>
          </a:p>
          <a:p>
            <a:pPr marL="709930" lvl="1" indent="-240665">
              <a:lnSpc>
                <a:spcPct val="100000"/>
              </a:lnSpc>
              <a:spcBef>
                <a:spcPts val="215"/>
              </a:spcBef>
              <a:buSzPct val="95833"/>
              <a:buFont typeface="Wingdings"/>
              <a:buChar char=""/>
              <a:tabLst>
                <a:tab pos="710565" algn="l"/>
                <a:tab pos="2303780" algn="l"/>
              </a:tabLst>
            </a:pPr>
            <a:r>
              <a:rPr sz="2400" spc="-15" dirty="0">
                <a:latin typeface="Times New Roman"/>
                <a:cs typeface="Times New Roman"/>
              </a:rPr>
              <a:t>Viscosity</a:t>
            </a:r>
            <a:r>
              <a:rPr sz="2400" spc="35" dirty="0">
                <a:latin typeface="Times New Roman"/>
                <a:cs typeface="Times New Roman"/>
              </a:rPr>
              <a:t> </a:t>
            </a:r>
            <a:r>
              <a:rPr sz="2400" spc="-75" dirty="0">
                <a:latin typeface="Times New Roman"/>
                <a:cs typeface="Times New Roman"/>
              </a:rPr>
              <a:t>of	</a:t>
            </a:r>
            <a:r>
              <a:rPr sz="2400" spc="55" dirty="0">
                <a:latin typeface="Times New Roman"/>
                <a:cs typeface="Times New Roman"/>
              </a:rPr>
              <a:t>the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liquid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57147" y="74752"/>
            <a:ext cx="786638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3277235" algn="l"/>
              </a:tabLst>
            </a:pPr>
            <a:r>
              <a:rPr spc="30" dirty="0"/>
              <a:t>Separation</a:t>
            </a:r>
            <a:r>
              <a:rPr spc="-40" dirty="0"/>
              <a:t> </a:t>
            </a:r>
            <a:r>
              <a:rPr spc="-135" dirty="0"/>
              <a:t>of	</a:t>
            </a:r>
            <a:r>
              <a:rPr spc="-15" dirty="0"/>
              <a:t>soluble</a:t>
            </a:r>
            <a:r>
              <a:rPr spc="-75" dirty="0"/>
              <a:t> </a:t>
            </a:r>
            <a:r>
              <a:rPr spc="55" dirty="0"/>
              <a:t>products…7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6939" y="1272092"/>
            <a:ext cx="10062845" cy="3975735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380"/>
              </a:spcBef>
              <a:buFont typeface="Arial MT"/>
              <a:buChar char="•"/>
              <a:tabLst>
                <a:tab pos="241300" algn="l"/>
              </a:tabLst>
            </a:pPr>
            <a:r>
              <a:rPr sz="2800" spc="30" dirty="0">
                <a:latin typeface="Times New Roman"/>
                <a:cs typeface="Times New Roman"/>
              </a:rPr>
              <a:t>Membrane</a:t>
            </a:r>
            <a:r>
              <a:rPr sz="2800" spc="20" dirty="0">
                <a:latin typeface="Times New Roman"/>
                <a:cs typeface="Times New Roman"/>
              </a:rPr>
              <a:t> </a:t>
            </a:r>
            <a:r>
              <a:rPr sz="2800" spc="25" dirty="0">
                <a:latin typeface="Times New Roman"/>
                <a:cs typeface="Times New Roman"/>
              </a:rPr>
              <a:t>filtration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can </a:t>
            </a:r>
            <a:r>
              <a:rPr sz="2800" spc="-30" dirty="0">
                <a:latin typeface="Times New Roman"/>
                <a:cs typeface="Times New Roman"/>
              </a:rPr>
              <a:t>be</a:t>
            </a:r>
            <a:endParaRPr sz="2800">
              <a:latin typeface="Times New Roman"/>
              <a:cs typeface="Times New Roman"/>
            </a:endParaRPr>
          </a:p>
          <a:p>
            <a:pPr marL="709930" lvl="1" indent="-240665">
              <a:lnSpc>
                <a:spcPct val="100000"/>
              </a:lnSpc>
              <a:spcBef>
                <a:spcPts val="250"/>
              </a:spcBef>
              <a:buSzPct val="95833"/>
              <a:buFont typeface="Wingdings"/>
              <a:buChar char=""/>
              <a:tabLst>
                <a:tab pos="710565" algn="l"/>
              </a:tabLst>
            </a:pPr>
            <a:r>
              <a:rPr sz="2400" spc="20" dirty="0">
                <a:latin typeface="Times New Roman"/>
                <a:cs typeface="Times New Roman"/>
              </a:rPr>
              <a:t>Microfiltration</a:t>
            </a:r>
            <a:endParaRPr sz="2400">
              <a:latin typeface="Times New Roman"/>
              <a:cs typeface="Times New Roman"/>
            </a:endParaRPr>
          </a:p>
          <a:p>
            <a:pPr marL="1155700" lvl="2" indent="-229235">
              <a:lnSpc>
                <a:spcPct val="100000"/>
              </a:lnSpc>
              <a:spcBef>
                <a:spcPts val="280"/>
              </a:spcBef>
              <a:buFont typeface="Arial MT"/>
              <a:buChar char="•"/>
              <a:tabLst>
                <a:tab pos="1155700" algn="l"/>
                <a:tab pos="1156335" algn="l"/>
              </a:tabLst>
            </a:pPr>
            <a:r>
              <a:rPr sz="2000" spc="5" dirty="0">
                <a:latin typeface="Times New Roman"/>
                <a:cs typeface="Times New Roman"/>
              </a:rPr>
              <a:t>Usually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0.1-10uM</a:t>
            </a:r>
            <a:endParaRPr sz="2000">
              <a:latin typeface="Times New Roman"/>
              <a:cs typeface="Times New Roman"/>
            </a:endParaRPr>
          </a:p>
          <a:p>
            <a:pPr marL="1155700" lvl="2" indent="-229235">
              <a:lnSpc>
                <a:spcPct val="100000"/>
              </a:lnSpc>
              <a:spcBef>
                <a:spcPts val="260"/>
              </a:spcBef>
              <a:buFont typeface="Arial MT"/>
              <a:buChar char="•"/>
              <a:tabLst>
                <a:tab pos="1155700" algn="l"/>
                <a:tab pos="1156335" algn="l"/>
              </a:tabLst>
            </a:pPr>
            <a:r>
              <a:rPr sz="2000" spc="15" dirty="0">
                <a:latin typeface="Times New Roman"/>
                <a:cs typeface="Times New Roman"/>
              </a:rPr>
              <a:t>Normally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used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10" dirty="0">
                <a:latin typeface="Times New Roman"/>
                <a:cs typeface="Times New Roman"/>
              </a:rPr>
              <a:t>in </a:t>
            </a:r>
            <a:r>
              <a:rPr sz="2000" spc="15" dirty="0">
                <a:latin typeface="Times New Roman"/>
                <a:cs typeface="Times New Roman"/>
              </a:rPr>
              <a:t>sterilization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65" dirty="0">
                <a:latin typeface="Times New Roman"/>
                <a:cs typeface="Times New Roman"/>
              </a:rPr>
              <a:t>of</a:t>
            </a:r>
            <a:r>
              <a:rPr sz="2000" spc="35" dirty="0">
                <a:latin typeface="Times New Roman"/>
                <a:cs typeface="Times New Roman"/>
              </a:rPr>
              <a:t> </a:t>
            </a:r>
            <a:r>
              <a:rPr sz="2000" spc="20" dirty="0">
                <a:latin typeface="Times New Roman"/>
                <a:cs typeface="Times New Roman"/>
              </a:rPr>
              <a:t>heat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sensitive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25" dirty="0">
                <a:latin typeface="Times New Roman"/>
                <a:cs typeface="Times New Roman"/>
              </a:rPr>
              <a:t>products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such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as</a:t>
            </a:r>
            <a:r>
              <a:rPr sz="2000" spc="10" dirty="0">
                <a:latin typeface="Times New Roman"/>
                <a:cs typeface="Times New Roman"/>
              </a:rPr>
              <a:t> bacterial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-180" dirty="0">
                <a:latin typeface="Times New Roman"/>
                <a:cs typeface="Times New Roman"/>
              </a:rPr>
              <a:t>&amp;</a:t>
            </a:r>
            <a:r>
              <a:rPr sz="2000" spc="5" dirty="0">
                <a:latin typeface="Times New Roman"/>
                <a:cs typeface="Times New Roman"/>
              </a:rPr>
              <a:t> yeast</a:t>
            </a:r>
            <a:endParaRPr sz="2000">
              <a:latin typeface="Times New Roman"/>
              <a:cs typeface="Times New Roman"/>
            </a:endParaRPr>
          </a:p>
          <a:p>
            <a:pPr lvl="2">
              <a:lnSpc>
                <a:spcPct val="100000"/>
              </a:lnSpc>
              <a:spcBef>
                <a:spcPts val="25"/>
              </a:spcBef>
              <a:buFont typeface="Arial MT"/>
              <a:buChar char="•"/>
            </a:pPr>
            <a:endParaRPr sz="2450">
              <a:latin typeface="Times New Roman"/>
              <a:cs typeface="Times New Roman"/>
            </a:endParaRPr>
          </a:p>
          <a:p>
            <a:pPr marL="709930" lvl="1" indent="-240665">
              <a:lnSpc>
                <a:spcPct val="100000"/>
              </a:lnSpc>
              <a:spcBef>
                <a:spcPts val="5"/>
              </a:spcBef>
              <a:buSzPct val="95833"/>
              <a:buFont typeface="Wingdings"/>
              <a:buChar char=""/>
              <a:tabLst>
                <a:tab pos="710565" algn="l"/>
              </a:tabLst>
            </a:pPr>
            <a:r>
              <a:rPr sz="2400" spc="40" dirty="0">
                <a:latin typeface="Times New Roman"/>
                <a:cs typeface="Times New Roman"/>
              </a:rPr>
              <a:t>Ultrafiltration</a:t>
            </a:r>
            <a:endParaRPr sz="2400">
              <a:latin typeface="Times New Roman"/>
              <a:cs typeface="Times New Roman"/>
            </a:endParaRPr>
          </a:p>
          <a:p>
            <a:pPr marL="1155700" lvl="2" indent="-229235">
              <a:lnSpc>
                <a:spcPct val="100000"/>
              </a:lnSpc>
              <a:spcBef>
                <a:spcPts val="290"/>
              </a:spcBef>
              <a:buFont typeface="Arial MT"/>
              <a:buChar char="•"/>
              <a:tabLst>
                <a:tab pos="1155700" algn="l"/>
                <a:tab pos="1156335" algn="l"/>
              </a:tabLst>
            </a:pPr>
            <a:r>
              <a:rPr sz="2000" spc="5" dirty="0">
                <a:latin typeface="Times New Roman"/>
                <a:cs typeface="Times New Roman"/>
              </a:rPr>
              <a:t>Mainly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used </a:t>
            </a:r>
            <a:r>
              <a:rPr sz="2000" spc="10" dirty="0">
                <a:latin typeface="Times New Roman"/>
                <a:cs typeface="Times New Roman"/>
              </a:rPr>
              <a:t>in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20" dirty="0">
                <a:latin typeface="Times New Roman"/>
                <a:cs typeface="Times New Roman"/>
              </a:rPr>
              <a:t>separation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65" dirty="0">
                <a:latin typeface="Times New Roman"/>
                <a:cs typeface="Times New Roman"/>
              </a:rPr>
              <a:t>of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macromolecules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spc="-65" dirty="0">
                <a:latin typeface="Times New Roman"/>
                <a:cs typeface="Times New Roman"/>
              </a:rPr>
              <a:t>of</a:t>
            </a:r>
            <a:r>
              <a:rPr sz="2000" spc="455" dirty="0">
                <a:latin typeface="Times New Roman"/>
                <a:cs typeface="Times New Roman"/>
              </a:rPr>
              <a:t> </a:t>
            </a:r>
            <a:r>
              <a:rPr sz="2000" spc="125" dirty="0">
                <a:latin typeface="Times New Roman"/>
                <a:cs typeface="Times New Roman"/>
              </a:rPr>
              <a:t>MW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2000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– </a:t>
            </a:r>
            <a:r>
              <a:rPr sz="2000" spc="-5" dirty="0">
                <a:latin typeface="Times New Roman"/>
                <a:cs typeface="Times New Roman"/>
              </a:rPr>
              <a:t>500,000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spc="75" dirty="0">
                <a:latin typeface="Times New Roman"/>
                <a:cs typeface="Times New Roman"/>
              </a:rPr>
              <a:t>D</a:t>
            </a:r>
            <a:endParaRPr sz="2000">
              <a:latin typeface="Times New Roman"/>
              <a:cs typeface="Times New Roman"/>
            </a:endParaRPr>
          </a:p>
          <a:p>
            <a:pPr lvl="2">
              <a:lnSpc>
                <a:spcPct val="100000"/>
              </a:lnSpc>
              <a:spcBef>
                <a:spcPts val="25"/>
              </a:spcBef>
              <a:buFont typeface="Arial MT"/>
              <a:buChar char="•"/>
            </a:pPr>
            <a:endParaRPr sz="2450">
              <a:latin typeface="Times New Roman"/>
              <a:cs typeface="Times New Roman"/>
            </a:endParaRPr>
          </a:p>
          <a:p>
            <a:pPr marL="709930" lvl="1" indent="-240665">
              <a:lnSpc>
                <a:spcPct val="100000"/>
              </a:lnSpc>
              <a:buSzPct val="95833"/>
              <a:buFont typeface="Wingdings"/>
              <a:buChar char=""/>
              <a:tabLst>
                <a:tab pos="710565" algn="l"/>
              </a:tabLst>
            </a:pPr>
            <a:r>
              <a:rPr sz="2400" spc="-10" dirty="0">
                <a:latin typeface="Times New Roman"/>
                <a:cs typeface="Times New Roman"/>
              </a:rPr>
              <a:t>Dialysis</a:t>
            </a:r>
            <a:endParaRPr sz="2400">
              <a:latin typeface="Times New Roman"/>
              <a:cs typeface="Times New Roman"/>
            </a:endParaRPr>
          </a:p>
          <a:p>
            <a:pPr marL="1155700" marR="5080" lvl="2" indent="-228600">
              <a:lnSpc>
                <a:spcPts val="2160"/>
              </a:lnSpc>
              <a:spcBef>
                <a:spcPts val="565"/>
              </a:spcBef>
              <a:buFont typeface="Arial MT"/>
              <a:buChar char="•"/>
              <a:tabLst>
                <a:tab pos="1155700" algn="l"/>
                <a:tab pos="1156335" algn="l"/>
              </a:tabLst>
            </a:pPr>
            <a:r>
              <a:rPr sz="2000" spc="-25" dirty="0">
                <a:latin typeface="Times New Roman"/>
                <a:cs typeface="Times New Roman"/>
              </a:rPr>
              <a:t>Removal </a:t>
            </a:r>
            <a:r>
              <a:rPr sz="2000" spc="-65" dirty="0">
                <a:latin typeface="Times New Roman"/>
                <a:cs typeface="Times New Roman"/>
              </a:rPr>
              <a:t>of</a:t>
            </a:r>
            <a:r>
              <a:rPr sz="2000" spc="-60" dirty="0">
                <a:latin typeface="Times New Roman"/>
                <a:cs typeface="Times New Roman"/>
              </a:rPr>
              <a:t> </a:t>
            </a:r>
            <a:r>
              <a:rPr sz="2000" spc="-15" dirty="0">
                <a:latin typeface="Times New Roman"/>
                <a:cs typeface="Times New Roman"/>
              </a:rPr>
              <a:t>low </a:t>
            </a:r>
            <a:r>
              <a:rPr sz="2000" dirty="0">
                <a:latin typeface="Times New Roman"/>
                <a:cs typeface="Times New Roman"/>
              </a:rPr>
              <a:t>molecular </a:t>
            </a:r>
            <a:r>
              <a:rPr sz="2000" spc="20" dirty="0">
                <a:latin typeface="Times New Roman"/>
                <a:cs typeface="Times New Roman"/>
              </a:rPr>
              <a:t>weight </a:t>
            </a:r>
            <a:r>
              <a:rPr sz="2000" spc="-5" dirty="0">
                <a:latin typeface="Times New Roman"/>
                <a:cs typeface="Times New Roman"/>
              </a:rPr>
              <a:t>solutes, </a:t>
            </a:r>
            <a:r>
              <a:rPr sz="2000" spc="10" dirty="0">
                <a:latin typeface="Times New Roman"/>
                <a:cs typeface="Times New Roman"/>
              </a:rPr>
              <a:t>inorganic </a:t>
            </a:r>
            <a:r>
              <a:rPr sz="2000" dirty="0">
                <a:latin typeface="Times New Roman"/>
                <a:cs typeface="Times New Roman"/>
              </a:rPr>
              <a:t>ions </a:t>
            </a:r>
            <a:r>
              <a:rPr sz="2000" spc="20" dirty="0">
                <a:latin typeface="Times New Roman"/>
                <a:cs typeface="Times New Roman"/>
              </a:rPr>
              <a:t>and </a:t>
            </a:r>
            <a:r>
              <a:rPr sz="2000" spc="10" dirty="0">
                <a:latin typeface="Times New Roman"/>
                <a:cs typeface="Times New Roman"/>
              </a:rPr>
              <a:t>inorganic </a:t>
            </a:r>
            <a:r>
              <a:rPr sz="2000" spc="-15" dirty="0">
                <a:latin typeface="Times New Roman"/>
                <a:cs typeface="Times New Roman"/>
              </a:rPr>
              <a:t>acids </a:t>
            </a:r>
            <a:r>
              <a:rPr sz="2000" spc="125" dirty="0">
                <a:latin typeface="Times New Roman"/>
                <a:cs typeface="Times New Roman"/>
              </a:rPr>
              <a:t>MW </a:t>
            </a:r>
            <a:r>
              <a:rPr sz="2000" spc="15" dirty="0">
                <a:latin typeface="Times New Roman"/>
                <a:cs typeface="Times New Roman"/>
              </a:rPr>
              <a:t>10-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500</a:t>
            </a:r>
            <a:endParaRPr sz="20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6939" y="264668"/>
            <a:ext cx="2162175" cy="696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spc="45" dirty="0">
                <a:solidFill>
                  <a:srgbClr val="000000"/>
                </a:solidFill>
                <a:latin typeface="Times New Roman"/>
                <a:cs typeface="Times New Roman"/>
              </a:rPr>
              <a:t>8.</a:t>
            </a:r>
            <a:r>
              <a:rPr b="1" spc="-20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b="1" spc="85" dirty="0">
                <a:solidFill>
                  <a:srgbClr val="000000"/>
                </a:solidFill>
                <a:latin typeface="Times New Roman"/>
                <a:cs typeface="Times New Roman"/>
              </a:rPr>
              <a:t>others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6939" y="1220318"/>
            <a:ext cx="9871710" cy="4130675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380"/>
              </a:spcBef>
              <a:buFont typeface="Arial MT"/>
              <a:buChar char="•"/>
              <a:tabLst>
                <a:tab pos="241300" algn="l"/>
              </a:tabLst>
            </a:pPr>
            <a:r>
              <a:rPr sz="2800" b="1" spc="15" dirty="0">
                <a:latin typeface="Times New Roman"/>
                <a:cs typeface="Times New Roman"/>
              </a:rPr>
              <a:t>Crystallization</a:t>
            </a:r>
            <a:endParaRPr sz="2800">
              <a:latin typeface="Times New Roman"/>
              <a:cs typeface="Times New Roman"/>
            </a:endParaRPr>
          </a:p>
          <a:p>
            <a:pPr marL="698500" marR="127000" lvl="1" indent="-228600">
              <a:lnSpc>
                <a:spcPts val="2590"/>
              </a:lnSpc>
              <a:spcBef>
                <a:spcPts val="570"/>
              </a:spcBef>
              <a:buSzPct val="95833"/>
              <a:buFont typeface="Wingdings"/>
              <a:buChar char=""/>
              <a:tabLst>
                <a:tab pos="710565" algn="l"/>
                <a:tab pos="4556125" algn="l"/>
              </a:tabLst>
            </a:pPr>
            <a:r>
              <a:rPr sz="2400" spc="70" dirty="0">
                <a:latin typeface="Times New Roman"/>
                <a:cs typeface="Times New Roman"/>
              </a:rPr>
              <a:t>This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is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usually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55" dirty="0">
                <a:latin typeface="Times New Roman"/>
                <a:cs typeface="Times New Roman"/>
              </a:rPr>
              <a:t>the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35" dirty="0">
                <a:latin typeface="Times New Roman"/>
                <a:cs typeface="Times New Roman"/>
              </a:rPr>
              <a:t>last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40" dirty="0">
                <a:latin typeface="Times New Roman"/>
                <a:cs typeface="Times New Roman"/>
              </a:rPr>
              <a:t>step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75" dirty="0">
                <a:latin typeface="Times New Roman"/>
                <a:cs typeface="Times New Roman"/>
              </a:rPr>
              <a:t>of	</a:t>
            </a:r>
            <a:r>
              <a:rPr sz="2400" spc="20" dirty="0">
                <a:latin typeface="Times New Roman"/>
                <a:cs typeface="Times New Roman"/>
              </a:rPr>
              <a:t>producing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15" dirty="0">
                <a:latin typeface="Times New Roman"/>
                <a:cs typeface="Times New Roman"/>
              </a:rPr>
              <a:t>highly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purified</a:t>
            </a:r>
            <a:r>
              <a:rPr sz="2400" spc="20" dirty="0">
                <a:latin typeface="Times New Roman"/>
                <a:cs typeface="Times New Roman"/>
              </a:rPr>
              <a:t> </a:t>
            </a:r>
            <a:r>
              <a:rPr sz="2400" spc="35" dirty="0">
                <a:latin typeface="Times New Roman"/>
                <a:cs typeface="Times New Roman"/>
              </a:rPr>
              <a:t>product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spc="5" dirty="0">
                <a:latin typeface="Times New Roman"/>
                <a:cs typeface="Times New Roman"/>
              </a:rPr>
              <a:t>such</a:t>
            </a:r>
            <a:r>
              <a:rPr sz="2400" dirty="0">
                <a:latin typeface="Times New Roman"/>
                <a:cs typeface="Times New Roman"/>
              </a:rPr>
              <a:t> as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15" dirty="0">
                <a:latin typeface="Times New Roman"/>
                <a:cs typeface="Times New Roman"/>
              </a:rPr>
              <a:t>antibiotics</a:t>
            </a:r>
            <a:endParaRPr sz="2400">
              <a:latin typeface="Times New Roman"/>
              <a:cs typeface="Times New Roman"/>
            </a:endParaRPr>
          </a:p>
          <a:p>
            <a:pPr marL="698500" marR="95885" lvl="1" indent="-228600">
              <a:lnSpc>
                <a:spcPts val="2590"/>
              </a:lnSpc>
              <a:spcBef>
                <a:spcPts val="500"/>
              </a:spcBef>
              <a:buSzPct val="95833"/>
              <a:buFont typeface="Wingdings"/>
              <a:buChar char=""/>
              <a:tabLst>
                <a:tab pos="710565" algn="l"/>
                <a:tab pos="4704715" algn="l"/>
              </a:tabLst>
            </a:pPr>
            <a:r>
              <a:rPr sz="2400" spc="85" dirty="0">
                <a:latin typeface="Times New Roman"/>
                <a:cs typeface="Times New Roman"/>
              </a:rPr>
              <a:t>The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20" dirty="0">
                <a:latin typeface="Times New Roman"/>
                <a:cs typeface="Times New Roman"/>
              </a:rPr>
              <a:t>solution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is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35" dirty="0">
                <a:latin typeface="Times New Roman"/>
                <a:cs typeface="Times New Roman"/>
              </a:rPr>
              <a:t>supersaturated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25" dirty="0">
                <a:latin typeface="Times New Roman"/>
                <a:cs typeface="Times New Roman"/>
              </a:rPr>
              <a:t>and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45" dirty="0">
                <a:latin typeface="Times New Roman"/>
                <a:cs typeface="Times New Roman"/>
              </a:rPr>
              <a:t>stored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40" dirty="0">
                <a:latin typeface="Times New Roman"/>
                <a:cs typeface="Times New Roman"/>
              </a:rPr>
              <a:t>at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25" dirty="0">
                <a:latin typeface="Times New Roman"/>
                <a:cs typeface="Times New Roman"/>
              </a:rPr>
              <a:t>low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40" dirty="0">
                <a:latin typeface="Times New Roman"/>
                <a:cs typeface="Times New Roman"/>
              </a:rPr>
              <a:t>temperature</a:t>
            </a:r>
            <a:r>
              <a:rPr sz="2400" spc="25" dirty="0">
                <a:latin typeface="Times New Roman"/>
                <a:cs typeface="Times New Roman"/>
              </a:rPr>
              <a:t> after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which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35" dirty="0">
                <a:latin typeface="Times New Roman"/>
                <a:cs typeface="Times New Roman"/>
              </a:rPr>
              <a:t>crystals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30" dirty="0">
                <a:latin typeface="Times New Roman"/>
                <a:cs typeface="Times New Roman"/>
              </a:rPr>
              <a:t>are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25" dirty="0">
                <a:latin typeface="Times New Roman"/>
                <a:cs typeface="Times New Roman"/>
              </a:rPr>
              <a:t>separated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by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use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-75" dirty="0">
                <a:latin typeface="Times New Roman"/>
                <a:cs typeface="Times New Roman"/>
              </a:rPr>
              <a:t>of	</a:t>
            </a:r>
            <a:r>
              <a:rPr sz="2400" spc="15" dirty="0">
                <a:latin typeface="Times New Roman"/>
                <a:cs typeface="Times New Roman"/>
              </a:rPr>
              <a:t>filters</a:t>
            </a:r>
            <a:endParaRPr sz="2400">
              <a:latin typeface="Times New Roman"/>
              <a:cs typeface="Times New Roman"/>
            </a:endParaRPr>
          </a:p>
          <a:p>
            <a:pPr marL="241300" indent="-228600">
              <a:lnSpc>
                <a:spcPct val="100000"/>
              </a:lnSpc>
              <a:spcBef>
                <a:spcPts val="610"/>
              </a:spcBef>
              <a:buFont typeface="Arial MT"/>
              <a:buChar char="•"/>
              <a:tabLst>
                <a:tab pos="241300" algn="l"/>
              </a:tabLst>
            </a:pPr>
            <a:r>
              <a:rPr sz="2800" b="1" spc="45" dirty="0">
                <a:latin typeface="Times New Roman"/>
                <a:cs typeface="Times New Roman"/>
              </a:rPr>
              <a:t>Drying</a:t>
            </a:r>
            <a:endParaRPr sz="2800">
              <a:latin typeface="Times New Roman"/>
              <a:cs typeface="Times New Roman"/>
            </a:endParaRPr>
          </a:p>
          <a:p>
            <a:pPr marL="709930" lvl="1" indent="-240665">
              <a:lnSpc>
                <a:spcPct val="100000"/>
              </a:lnSpc>
              <a:spcBef>
                <a:spcPts val="229"/>
              </a:spcBef>
              <a:buSzPct val="95833"/>
              <a:buFont typeface="Wingdings"/>
              <a:buChar char=""/>
              <a:tabLst>
                <a:tab pos="710565" algn="l"/>
                <a:tab pos="1161415" algn="l"/>
              </a:tabLst>
            </a:pPr>
            <a:r>
              <a:rPr sz="2400" spc="-55" dirty="0">
                <a:latin typeface="Times New Roman"/>
                <a:cs typeface="Times New Roman"/>
              </a:rPr>
              <a:t>Of	</a:t>
            </a:r>
            <a:r>
              <a:rPr sz="2400" spc="20" dirty="0">
                <a:latin typeface="Times New Roman"/>
                <a:cs typeface="Times New Roman"/>
              </a:rPr>
              <a:t>heat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sensitive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is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65" dirty="0">
                <a:latin typeface="Times New Roman"/>
                <a:cs typeface="Times New Roman"/>
              </a:rPr>
              <a:t>by:</a:t>
            </a:r>
            <a:endParaRPr sz="2400">
              <a:latin typeface="Times New Roman"/>
              <a:cs typeface="Times New Roman"/>
            </a:endParaRPr>
          </a:p>
          <a:p>
            <a:pPr marL="1155700" lvl="2" indent="-229235">
              <a:lnSpc>
                <a:spcPct val="100000"/>
              </a:lnSpc>
              <a:spcBef>
                <a:spcPts val="295"/>
              </a:spcBef>
              <a:buFont typeface="Wingdings"/>
              <a:buChar char=""/>
              <a:tabLst>
                <a:tab pos="1156335" algn="l"/>
              </a:tabLst>
            </a:pPr>
            <a:r>
              <a:rPr sz="2000" spc="30" dirty="0">
                <a:latin typeface="Times New Roman"/>
                <a:cs typeface="Times New Roman"/>
              </a:rPr>
              <a:t>Freeze</a:t>
            </a:r>
            <a:r>
              <a:rPr sz="2000" spc="-50" dirty="0">
                <a:latin typeface="Times New Roman"/>
                <a:cs typeface="Times New Roman"/>
              </a:rPr>
              <a:t> </a:t>
            </a:r>
            <a:r>
              <a:rPr sz="2000" spc="50" dirty="0">
                <a:latin typeface="Times New Roman"/>
                <a:cs typeface="Times New Roman"/>
              </a:rPr>
              <a:t>drying</a:t>
            </a:r>
            <a:endParaRPr sz="2000">
              <a:latin typeface="Times New Roman"/>
              <a:cs typeface="Times New Roman"/>
            </a:endParaRPr>
          </a:p>
          <a:p>
            <a:pPr marL="1155700" lvl="2" indent="-229235">
              <a:lnSpc>
                <a:spcPct val="100000"/>
              </a:lnSpc>
              <a:spcBef>
                <a:spcPts val="265"/>
              </a:spcBef>
              <a:buFont typeface="Wingdings"/>
              <a:buChar char=""/>
              <a:tabLst>
                <a:tab pos="1156335" algn="l"/>
              </a:tabLst>
            </a:pPr>
            <a:r>
              <a:rPr sz="2000" spc="-40" dirty="0">
                <a:latin typeface="Times New Roman"/>
                <a:cs typeface="Times New Roman"/>
              </a:rPr>
              <a:t>Vacuum </a:t>
            </a:r>
            <a:r>
              <a:rPr sz="2000" spc="50" dirty="0">
                <a:latin typeface="Times New Roman"/>
                <a:cs typeface="Times New Roman"/>
              </a:rPr>
              <a:t>drying</a:t>
            </a:r>
            <a:endParaRPr sz="2000">
              <a:latin typeface="Times New Roman"/>
              <a:cs typeface="Times New Roman"/>
            </a:endParaRPr>
          </a:p>
          <a:p>
            <a:pPr marL="1155700" marR="5080" lvl="2" indent="-228600">
              <a:lnSpc>
                <a:spcPts val="2160"/>
              </a:lnSpc>
              <a:spcBef>
                <a:spcPts val="525"/>
              </a:spcBef>
              <a:buFont typeface="Wingdings"/>
              <a:buChar char=""/>
              <a:tabLst>
                <a:tab pos="1156335" algn="l"/>
              </a:tabLst>
            </a:pPr>
            <a:r>
              <a:rPr sz="2000" dirty="0">
                <a:latin typeface="Times New Roman"/>
                <a:cs typeface="Times New Roman"/>
              </a:rPr>
              <a:t>Spray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50" dirty="0">
                <a:latin typeface="Times New Roman"/>
                <a:cs typeface="Times New Roman"/>
              </a:rPr>
              <a:t>drying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55" dirty="0">
                <a:latin typeface="Times New Roman"/>
                <a:cs typeface="Times New Roman"/>
              </a:rPr>
              <a:t>[Spray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50" dirty="0">
                <a:latin typeface="Times New Roman"/>
                <a:cs typeface="Times New Roman"/>
              </a:rPr>
              <a:t>drying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15" dirty="0">
                <a:latin typeface="Times New Roman"/>
                <a:cs typeface="Times New Roman"/>
              </a:rPr>
              <a:t>is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15" dirty="0">
                <a:latin typeface="Times New Roman"/>
                <a:cs typeface="Times New Roman"/>
              </a:rPr>
              <a:t>a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20" dirty="0">
                <a:latin typeface="Times New Roman"/>
                <a:cs typeface="Times New Roman"/>
              </a:rPr>
              <a:t>method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65" dirty="0">
                <a:latin typeface="Times New Roman"/>
                <a:cs typeface="Times New Roman"/>
              </a:rPr>
              <a:t>of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20" dirty="0">
                <a:latin typeface="Times New Roman"/>
                <a:cs typeface="Times New Roman"/>
              </a:rPr>
              <a:t>producing</a:t>
            </a:r>
            <a:r>
              <a:rPr sz="2000" spc="-15" dirty="0">
                <a:latin typeface="Times New Roman"/>
                <a:cs typeface="Times New Roman"/>
              </a:rPr>
              <a:t> a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60" dirty="0">
                <a:latin typeface="Times New Roman"/>
                <a:cs typeface="Times New Roman"/>
              </a:rPr>
              <a:t>dry</a:t>
            </a:r>
            <a:r>
              <a:rPr sz="2000" dirty="0">
                <a:latin typeface="Times New Roman"/>
                <a:cs typeface="Times New Roman"/>
              </a:rPr>
              <a:t> powder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from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15" dirty="0">
                <a:latin typeface="Times New Roman"/>
                <a:cs typeface="Times New Roman"/>
              </a:rPr>
              <a:t>a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liquid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50" dirty="0">
                <a:latin typeface="Times New Roman"/>
                <a:cs typeface="Times New Roman"/>
              </a:rPr>
              <a:t>or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55" dirty="0">
                <a:latin typeface="Times New Roman"/>
                <a:cs typeface="Times New Roman"/>
              </a:rPr>
              <a:t>slurry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by </a:t>
            </a:r>
            <a:r>
              <a:rPr sz="2000" spc="10" dirty="0">
                <a:latin typeface="Times New Roman"/>
                <a:cs typeface="Times New Roman"/>
              </a:rPr>
              <a:t>rapidly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50" dirty="0">
                <a:latin typeface="Times New Roman"/>
                <a:cs typeface="Times New Roman"/>
              </a:rPr>
              <a:t>drying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30" dirty="0">
                <a:latin typeface="Times New Roman"/>
                <a:cs typeface="Times New Roman"/>
              </a:rPr>
              <a:t>with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15" dirty="0">
                <a:latin typeface="Times New Roman"/>
                <a:cs typeface="Times New Roman"/>
              </a:rPr>
              <a:t>a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50" dirty="0">
                <a:latin typeface="Times New Roman"/>
                <a:cs typeface="Times New Roman"/>
              </a:rPr>
              <a:t>hot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10" dirty="0">
                <a:latin typeface="Times New Roman"/>
                <a:cs typeface="Times New Roman"/>
              </a:rPr>
              <a:t>gas</a:t>
            </a:r>
            <a:r>
              <a:rPr sz="2000" spc="-50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Calibri"/>
                <a:cs typeface="Calibri"/>
              </a:rPr>
              <a:t>e.g.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milk</a:t>
            </a:r>
            <a:r>
              <a:rPr sz="2000" spc="15" dirty="0">
                <a:latin typeface="Calibri"/>
                <a:cs typeface="Calibri"/>
              </a:rPr>
              <a:t> </a:t>
            </a:r>
            <a:r>
              <a:rPr sz="2000" spc="-30" dirty="0">
                <a:latin typeface="Calibri"/>
                <a:cs typeface="Calibri"/>
              </a:rPr>
              <a:t>powder, </a:t>
            </a:r>
            <a:r>
              <a:rPr sz="2000" spc="-15" dirty="0">
                <a:latin typeface="Calibri"/>
                <a:cs typeface="Calibri"/>
              </a:rPr>
              <a:t>coffee,</a:t>
            </a:r>
            <a:r>
              <a:rPr sz="2000" spc="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and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spc="25" dirty="0">
                <a:latin typeface="Calibri"/>
                <a:cs typeface="Calibri"/>
              </a:rPr>
              <a:t>antibiotics</a:t>
            </a:r>
            <a:r>
              <a:rPr sz="2000" spc="25" dirty="0">
                <a:latin typeface="Times New Roman"/>
                <a:cs typeface="Times New Roman"/>
              </a:rPr>
              <a:t>]</a:t>
            </a:r>
            <a:endParaRPr sz="20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 picture containing timeline&#10;&#10;Description automatically generated">
            <a:extLst>
              <a:ext uri="{FF2B5EF4-FFF2-40B4-BE49-F238E27FC236}">
                <a16:creationId xmlns:a16="http://schemas.microsoft.com/office/drawing/2014/main" id="{B4B3683F-337D-8F76-5B84-31DBED5388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51313" y="639473"/>
            <a:ext cx="8995560" cy="59880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0E86A7D-60E8-40E7-EEBD-58061B72C3D0}"/>
              </a:ext>
            </a:extLst>
          </p:cNvPr>
          <p:cNvSpPr txBox="1"/>
          <p:nvPr/>
        </p:nvSpPr>
        <p:spPr>
          <a:xfrm>
            <a:off x="4068913" y="-6858"/>
            <a:ext cx="60983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sz="1800" i="0" dirty="0">
                <a:solidFill>
                  <a:srgbClr val="C00000"/>
                </a:solidFill>
                <a:effectLst/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Key areas in development, production, and commercialization of biotherapeutics</a:t>
            </a:r>
            <a:endParaRPr lang="en-KE" sz="1200" i="1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30D5EB0D-C052-778A-FE7A-C43295BC4CFF}"/>
              </a:ext>
            </a:extLst>
          </p:cNvPr>
          <p:cNvSpPr/>
          <p:nvPr/>
        </p:nvSpPr>
        <p:spPr>
          <a:xfrm>
            <a:off x="6310476" y="3312826"/>
            <a:ext cx="2203937" cy="584617"/>
          </a:xfrm>
          <a:custGeom>
            <a:avLst/>
            <a:gdLst>
              <a:gd name="connsiteX0" fmla="*/ 1634311 w 2203937"/>
              <a:gd name="connsiteY0" fmla="*/ 44971 h 584617"/>
              <a:gd name="connsiteX1" fmla="*/ 1319517 w 2203937"/>
              <a:gd name="connsiteY1" fmla="*/ 29981 h 584617"/>
              <a:gd name="connsiteX2" fmla="*/ 1079675 w 2203937"/>
              <a:gd name="connsiteY2" fmla="*/ 14990 h 584617"/>
              <a:gd name="connsiteX3" fmla="*/ 555019 w 2203937"/>
              <a:gd name="connsiteY3" fmla="*/ 0 h 584617"/>
              <a:gd name="connsiteX4" fmla="*/ 120304 w 2203937"/>
              <a:gd name="connsiteY4" fmla="*/ 44971 h 584617"/>
              <a:gd name="connsiteX5" fmla="*/ 60344 w 2203937"/>
              <a:gd name="connsiteY5" fmla="*/ 74951 h 584617"/>
              <a:gd name="connsiteX6" fmla="*/ 15373 w 2203937"/>
              <a:gd name="connsiteY6" fmla="*/ 89941 h 584617"/>
              <a:gd name="connsiteX7" fmla="*/ 383 w 2203937"/>
              <a:gd name="connsiteY7" fmla="*/ 134912 h 584617"/>
              <a:gd name="connsiteX8" fmla="*/ 60344 w 2203937"/>
              <a:gd name="connsiteY8" fmla="*/ 344774 h 584617"/>
              <a:gd name="connsiteX9" fmla="*/ 345157 w 2203937"/>
              <a:gd name="connsiteY9" fmla="*/ 524656 h 584617"/>
              <a:gd name="connsiteX10" fmla="*/ 599990 w 2203937"/>
              <a:gd name="connsiteY10" fmla="*/ 569626 h 584617"/>
              <a:gd name="connsiteX11" fmla="*/ 839832 w 2203937"/>
              <a:gd name="connsiteY11" fmla="*/ 584617 h 584617"/>
              <a:gd name="connsiteX12" fmla="*/ 1259557 w 2203937"/>
              <a:gd name="connsiteY12" fmla="*/ 569626 h 584617"/>
              <a:gd name="connsiteX13" fmla="*/ 1574350 w 2203937"/>
              <a:gd name="connsiteY13" fmla="*/ 479685 h 584617"/>
              <a:gd name="connsiteX14" fmla="*/ 1739242 w 2203937"/>
              <a:gd name="connsiteY14" fmla="*/ 404735 h 584617"/>
              <a:gd name="connsiteX15" fmla="*/ 1889144 w 2203937"/>
              <a:gd name="connsiteY15" fmla="*/ 344774 h 584617"/>
              <a:gd name="connsiteX16" fmla="*/ 1964094 w 2203937"/>
              <a:gd name="connsiteY16" fmla="*/ 299804 h 584617"/>
              <a:gd name="connsiteX17" fmla="*/ 2084016 w 2203937"/>
              <a:gd name="connsiteY17" fmla="*/ 269823 h 584617"/>
              <a:gd name="connsiteX18" fmla="*/ 2128986 w 2203937"/>
              <a:gd name="connsiteY18" fmla="*/ 254833 h 584617"/>
              <a:gd name="connsiteX19" fmla="*/ 2203937 w 2203937"/>
              <a:gd name="connsiteY19" fmla="*/ 194872 h 584617"/>
              <a:gd name="connsiteX20" fmla="*/ 1904134 w 2203937"/>
              <a:gd name="connsiteY20" fmla="*/ 119922 h 584617"/>
              <a:gd name="connsiteX21" fmla="*/ 1664291 w 2203937"/>
              <a:gd name="connsiteY21" fmla="*/ 89941 h 584617"/>
              <a:gd name="connsiteX22" fmla="*/ 1469419 w 2203937"/>
              <a:gd name="connsiteY22" fmla="*/ 59961 h 584617"/>
              <a:gd name="connsiteX23" fmla="*/ 1034704 w 2203937"/>
              <a:gd name="connsiteY23" fmla="*/ 14990 h 584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03937" h="584617">
                <a:moveTo>
                  <a:pt x="1634311" y="44971"/>
                </a:moveTo>
                <a:lnTo>
                  <a:pt x="1319517" y="29981"/>
                </a:lnTo>
                <a:cubicBezTo>
                  <a:pt x="1239530" y="25657"/>
                  <a:pt x="1159717" y="18129"/>
                  <a:pt x="1079675" y="14990"/>
                </a:cubicBezTo>
                <a:cubicBezTo>
                  <a:pt x="904853" y="8134"/>
                  <a:pt x="729904" y="4997"/>
                  <a:pt x="555019" y="0"/>
                </a:cubicBezTo>
                <a:cubicBezTo>
                  <a:pt x="386119" y="8889"/>
                  <a:pt x="274025" y="1050"/>
                  <a:pt x="120304" y="44971"/>
                </a:cubicBezTo>
                <a:cubicBezTo>
                  <a:pt x="98818" y="51110"/>
                  <a:pt x="80883" y="66149"/>
                  <a:pt x="60344" y="74951"/>
                </a:cubicBezTo>
                <a:cubicBezTo>
                  <a:pt x="45820" y="81175"/>
                  <a:pt x="30363" y="84944"/>
                  <a:pt x="15373" y="89941"/>
                </a:cubicBezTo>
                <a:cubicBezTo>
                  <a:pt x="10376" y="104931"/>
                  <a:pt x="-2363" y="119351"/>
                  <a:pt x="383" y="134912"/>
                </a:cubicBezTo>
                <a:cubicBezTo>
                  <a:pt x="13027" y="206558"/>
                  <a:pt x="24248" y="281606"/>
                  <a:pt x="60344" y="344774"/>
                </a:cubicBezTo>
                <a:cubicBezTo>
                  <a:pt x="105260" y="423377"/>
                  <a:pt x="268815" y="502844"/>
                  <a:pt x="345157" y="524656"/>
                </a:cubicBezTo>
                <a:cubicBezTo>
                  <a:pt x="428095" y="548352"/>
                  <a:pt x="514360" y="559247"/>
                  <a:pt x="599990" y="569626"/>
                </a:cubicBezTo>
                <a:cubicBezTo>
                  <a:pt x="679511" y="579265"/>
                  <a:pt x="759885" y="579620"/>
                  <a:pt x="839832" y="584617"/>
                </a:cubicBezTo>
                <a:cubicBezTo>
                  <a:pt x="979740" y="579620"/>
                  <a:pt x="1120221" y="583220"/>
                  <a:pt x="1259557" y="569626"/>
                </a:cubicBezTo>
                <a:cubicBezTo>
                  <a:pt x="1358126" y="560009"/>
                  <a:pt x="1480322" y="519276"/>
                  <a:pt x="1574350" y="479685"/>
                </a:cubicBezTo>
                <a:cubicBezTo>
                  <a:pt x="1629994" y="456256"/>
                  <a:pt x="1683748" y="428518"/>
                  <a:pt x="1739242" y="404735"/>
                </a:cubicBezTo>
                <a:cubicBezTo>
                  <a:pt x="1788707" y="383536"/>
                  <a:pt x="1840376" y="367532"/>
                  <a:pt x="1889144" y="344774"/>
                </a:cubicBezTo>
                <a:cubicBezTo>
                  <a:pt x="1915546" y="332453"/>
                  <a:pt x="1936901" y="310263"/>
                  <a:pt x="1964094" y="299804"/>
                </a:cubicBezTo>
                <a:cubicBezTo>
                  <a:pt x="2002552" y="285012"/>
                  <a:pt x="2044926" y="282853"/>
                  <a:pt x="2084016" y="269823"/>
                </a:cubicBezTo>
                <a:cubicBezTo>
                  <a:pt x="2099006" y="264826"/>
                  <a:pt x="2114853" y="261899"/>
                  <a:pt x="2128986" y="254833"/>
                </a:cubicBezTo>
                <a:cubicBezTo>
                  <a:pt x="2166809" y="235922"/>
                  <a:pt x="2176050" y="222760"/>
                  <a:pt x="2203937" y="194872"/>
                </a:cubicBezTo>
                <a:cubicBezTo>
                  <a:pt x="2104003" y="169889"/>
                  <a:pt x="2005250" y="139583"/>
                  <a:pt x="1904134" y="119922"/>
                </a:cubicBezTo>
                <a:cubicBezTo>
                  <a:pt x="1825045" y="104544"/>
                  <a:pt x="1744105" y="100950"/>
                  <a:pt x="1664291" y="89941"/>
                </a:cubicBezTo>
                <a:cubicBezTo>
                  <a:pt x="1599186" y="80961"/>
                  <a:pt x="1534579" y="68535"/>
                  <a:pt x="1469419" y="59961"/>
                </a:cubicBezTo>
                <a:cubicBezTo>
                  <a:pt x="1109542" y="12609"/>
                  <a:pt x="1214963" y="14990"/>
                  <a:pt x="1034704" y="14990"/>
                </a:cubicBezTo>
              </a:path>
            </a:pathLst>
          </a:cu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KE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A5D2F2C-042B-E5D5-19D9-ED4B4D345281}"/>
              </a:ext>
            </a:extLst>
          </p:cNvPr>
          <p:cNvSpPr/>
          <p:nvPr/>
        </p:nvSpPr>
        <p:spPr>
          <a:xfrm>
            <a:off x="6310476" y="4953000"/>
            <a:ext cx="2681124" cy="584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Drug Product</a:t>
            </a:r>
            <a:endParaRPr lang="en-KE" dirty="0"/>
          </a:p>
        </p:txBody>
      </p:sp>
    </p:spTree>
    <p:extLst>
      <p:ext uri="{BB962C8B-B14F-4D97-AF65-F5344CB8AC3E}">
        <p14:creationId xmlns:p14="http://schemas.microsoft.com/office/powerpoint/2010/main" val="4247132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F3953B-D065-B6B4-5242-746FD2EB5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7146" y="74752"/>
            <a:ext cx="10525253" cy="369332"/>
          </a:xfrm>
        </p:spPr>
        <p:txBody>
          <a:bodyPr/>
          <a:lstStyle/>
          <a:p>
            <a:pPr algn="ctr"/>
            <a:r>
              <a:rPr lang="en-US" sz="2400" dirty="0"/>
              <a:t>Estimated cost contribution of Research-to-Commercialization (R2C) of bioproducts </a:t>
            </a:r>
            <a:endParaRPr lang="en-KE" sz="24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70E727-5252-900C-B4C3-D9109033A4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567822" y="1066800"/>
            <a:ext cx="7503899" cy="3323987"/>
          </a:xfrm>
        </p:spPr>
        <p:txBody>
          <a:bodyPr/>
          <a:lstStyle/>
          <a:p>
            <a:pPr algn="l"/>
            <a:br>
              <a:rPr lang="en-US" b="0" i="0" dirty="0">
                <a:solidFill>
                  <a:srgbClr val="374151"/>
                </a:solidFill>
                <a:effectLst/>
                <a:latin typeface="Söhne"/>
              </a:rPr>
            </a:br>
            <a:r>
              <a:rPr lang="en-US" b="1" i="0" dirty="0">
                <a:solidFill>
                  <a:srgbClr val="374151"/>
                </a:solidFill>
                <a:effectLst/>
                <a:latin typeface="Söhne"/>
              </a:rPr>
              <a:t>Research and Development (R&amp;D):</a:t>
            </a:r>
            <a:r>
              <a:rPr lang="en-US" b="0" i="0" dirty="0">
                <a:solidFill>
                  <a:srgbClr val="374151"/>
                </a:solidFill>
                <a:effectLst/>
                <a:latin typeface="Söhne"/>
              </a:rPr>
              <a:t> 		20 - 40% </a:t>
            </a:r>
          </a:p>
          <a:p>
            <a:pPr algn="l"/>
            <a:r>
              <a:rPr lang="en-US" b="1" i="0" dirty="0">
                <a:solidFill>
                  <a:srgbClr val="374151"/>
                </a:solidFill>
                <a:effectLst/>
                <a:latin typeface="Söhne"/>
              </a:rPr>
              <a:t>Raw Materials:</a:t>
            </a:r>
            <a:r>
              <a:rPr lang="en-US" b="0" i="0" dirty="0">
                <a:solidFill>
                  <a:srgbClr val="374151"/>
                </a:solidFill>
                <a:effectLst/>
                <a:latin typeface="Söhne"/>
              </a:rPr>
              <a:t> 				20 - 40%. </a:t>
            </a:r>
          </a:p>
          <a:p>
            <a:pPr algn="l"/>
            <a:r>
              <a:rPr lang="en-US" b="1" i="0" dirty="0">
                <a:solidFill>
                  <a:srgbClr val="374151"/>
                </a:solidFill>
                <a:effectLst/>
                <a:latin typeface="Söhne"/>
              </a:rPr>
              <a:t>Production Facilities:</a:t>
            </a:r>
            <a:r>
              <a:rPr lang="en-US" b="0" i="0" dirty="0">
                <a:solidFill>
                  <a:srgbClr val="374151"/>
                </a:solidFill>
                <a:effectLst/>
                <a:latin typeface="Söhne"/>
              </a:rPr>
              <a:t> 				10 - 30% </a:t>
            </a:r>
          </a:p>
          <a:p>
            <a:pPr algn="l"/>
            <a:r>
              <a:rPr lang="en-US" b="1" i="0" dirty="0">
                <a:solidFill>
                  <a:srgbClr val="374151"/>
                </a:solidFill>
                <a:effectLst/>
                <a:highlight>
                  <a:srgbClr val="FFFF00"/>
                </a:highlight>
                <a:latin typeface="Söhne"/>
              </a:rPr>
              <a:t>Purification Process:</a:t>
            </a:r>
            <a:r>
              <a:rPr lang="en-US" b="0" i="0" dirty="0">
                <a:solidFill>
                  <a:srgbClr val="374151"/>
                </a:solidFill>
                <a:effectLst/>
                <a:highlight>
                  <a:srgbClr val="FFFF00"/>
                </a:highlight>
                <a:latin typeface="Söhne"/>
              </a:rPr>
              <a:t> 				10 - 30% </a:t>
            </a:r>
          </a:p>
          <a:p>
            <a:pPr algn="l"/>
            <a:r>
              <a:rPr lang="en-US" b="1" i="0" dirty="0">
                <a:solidFill>
                  <a:srgbClr val="374151"/>
                </a:solidFill>
                <a:effectLst/>
                <a:latin typeface="Söhne"/>
              </a:rPr>
              <a:t>Quality Control:</a:t>
            </a:r>
            <a:r>
              <a:rPr lang="en-US" b="0" i="0" dirty="0">
                <a:solidFill>
                  <a:srgbClr val="374151"/>
                </a:solidFill>
                <a:effectLst/>
                <a:latin typeface="Söhne"/>
              </a:rPr>
              <a:t> 				 5 -   15% </a:t>
            </a:r>
          </a:p>
          <a:p>
            <a:pPr algn="l"/>
            <a:r>
              <a:rPr lang="en-US" b="1" i="0" dirty="0">
                <a:solidFill>
                  <a:srgbClr val="374151"/>
                </a:solidFill>
                <a:effectLst/>
                <a:latin typeface="Söhne"/>
              </a:rPr>
              <a:t>Regulatory Compliance:</a:t>
            </a:r>
            <a:r>
              <a:rPr lang="en-US" b="0" i="0" dirty="0">
                <a:solidFill>
                  <a:srgbClr val="374151"/>
                </a:solidFill>
                <a:effectLst/>
                <a:latin typeface="Söhne"/>
              </a:rPr>
              <a:t> 			 5 -    15%</a:t>
            </a:r>
          </a:p>
          <a:p>
            <a:pPr algn="l"/>
            <a:r>
              <a:rPr lang="en-US" b="1" i="0" dirty="0">
                <a:solidFill>
                  <a:srgbClr val="374151"/>
                </a:solidFill>
                <a:effectLst/>
                <a:latin typeface="Söhne"/>
              </a:rPr>
              <a:t>Marketing, Storage and Distribution:</a:t>
            </a:r>
            <a:r>
              <a:rPr lang="en-US" b="0" i="0" dirty="0">
                <a:solidFill>
                  <a:srgbClr val="374151"/>
                </a:solidFill>
                <a:effectLst/>
                <a:latin typeface="Söhne"/>
              </a:rPr>
              <a:t> 	 5 -    10%</a:t>
            </a:r>
          </a:p>
          <a:p>
            <a:endParaRPr lang="en-KE" dirty="0"/>
          </a:p>
        </p:txBody>
      </p:sp>
    </p:spTree>
    <p:extLst>
      <p:ext uri="{BB962C8B-B14F-4D97-AF65-F5344CB8AC3E}">
        <p14:creationId xmlns:p14="http://schemas.microsoft.com/office/powerpoint/2010/main" val="36299511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05000" y="28731"/>
            <a:ext cx="9124950" cy="50590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n-US" sz="3200" spc="-50" dirty="0">
                <a:latin typeface="Calibri Light"/>
                <a:cs typeface="Calibri Light"/>
              </a:rPr>
              <a:t>Industrial </a:t>
            </a:r>
            <a:r>
              <a:rPr sz="3200" spc="-50" dirty="0">
                <a:latin typeface="Calibri Light"/>
                <a:cs typeface="Calibri Light"/>
              </a:rPr>
              <a:t>Recovery</a:t>
            </a:r>
            <a:r>
              <a:rPr sz="3200" spc="-135" dirty="0">
                <a:latin typeface="Calibri Light"/>
                <a:cs typeface="Calibri Light"/>
              </a:rPr>
              <a:t> </a:t>
            </a:r>
            <a:r>
              <a:rPr sz="3200" spc="-25" dirty="0">
                <a:latin typeface="Calibri Light"/>
                <a:cs typeface="Calibri Light"/>
              </a:rPr>
              <a:t>and</a:t>
            </a:r>
            <a:r>
              <a:rPr sz="3200" spc="-114" dirty="0">
                <a:latin typeface="Calibri Light"/>
                <a:cs typeface="Calibri Light"/>
              </a:rPr>
              <a:t> </a:t>
            </a:r>
            <a:r>
              <a:rPr sz="3200" spc="-40" dirty="0">
                <a:latin typeface="Calibri Light"/>
                <a:cs typeface="Calibri Light"/>
              </a:rPr>
              <a:t>Purification</a:t>
            </a:r>
            <a:r>
              <a:rPr sz="3200" spc="-120" dirty="0">
                <a:latin typeface="Calibri Light"/>
                <a:cs typeface="Calibri Light"/>
              </a:rPr>
              <a:t> </a:t>
            </a:r>
            <a:r>
              <a:rPr sz="3200" spc="-15" dirty="0">
                <a:latin typeface="Calibri Light"/>
                <a:cs typeface="Calibri Light"/>
              </a:rPr>
              <a:t>of</a:t>
            </a:r>
            <a:r>
              <a:rPr sz="3200" spc="-85" dirty="0">
                <a:latin typeface="Calibri Light"/>
                <a:cs typeface="Calibri Light"/>
              </a:rPr>
              <a:t> </a:t>
            </a:r>
            <a:r>
              <a:rPr sz="3200" spc="-40" dirty="0">
                <a:latin typeface="Calibri Light"/>
                <a:cs typeface="Calibri Light"/>
              </a:rPr>
              <a:t>Bio-products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8E507CE-91BB-1825-DBC3-58E209C5F7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4744" y="990600"/>
            <a:ext cx="10545270" cy="57261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2C889D2-D263-B5B2-7184-546DD157C86C}"/>
              </a:ext>
            </a:extLst>
          </p:cNvPr>
          <p:cNvSpPr/>
          <p:nvPr/>
        </p:nvSpPr>
        <p:spPr>
          <a:xfrm>
            <a:off x="1324744" y="3701250"/>
            <a:ext cx="1266056" cy="33735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r>
              <a:rPr lang="en-US" sz="1200" dirty="0"/>
              <a:t>(From WCB)</a:t>
            </a:r>
            <a:endParaRPr lang="en-KE" sz="1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29759" y="3431794"/>
            <a:ext cx="301942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25" dirty="0">
                <a:latin typeface="Times New Roman"/>
                <a:cs typeface="Times New Roman"/>
              </a:rPr>
              <a:t>Cell</a:t>
            </a:r>
            <a:r>
              <a:rPr sz="3600" b="1" spc="-15" dirty="0">
                <a:latin typeface="Times New Roman"/>
                <a:cs typeface="Times New Roman"/>
              </a:rPr>
              <a:t> </a:t>
            </a:r>
            <a:r>
              <a:rPr sz="3600" b="1" spc="25" dirty="0">
                <a:latin typeface="Times New Roman"/>
                <a:cs typeface="Times New Roman"/>
              </a:rPr>
              <a:t>disruption</a:t>
            </a:r>
            <a:endParaRPr sz="36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5940" y="122631"/>
            <a:ext cx="10896600" cy="6346825"/>
          </a:xfrm>
          <a:prstGeom prst="rect">
            <a:avLst/>
          </a:prstGeom>
        </p:spPr>
        <p:txBody>
          <a:bodyPr vert="horz" wrap="square" lIns="0" tIns="89535" rIns="0" bIns="0" rtlCol="0">
            <a:spAutoFit/>
          </a:bodyPr>
          <a:lstStyle/>
          <a:p>
            <a:pPr marL="241300" marR="843915" indent="-228600">
              <a:lnSpc>
                <a:spcPts val="2500"/>
              </a:lnSpc>
              <a:spcBef>
                <a:spcPts val="705"/>
              </a:spcBef>
              <a:buFont typeface="Arial MT"/>
              <a:buChar char="•"/>
              <a:tabLst>
                <a:tab pos="241300" algn="l"/>
                <a:tab pos="2557145" algn="l"/>
              </a:tabLst>
            </a:pPr>
            <a:r>
              <a:rPr sz="2600" spc="100" dirty="0">
                <a:latin typeface="Times New Roman"/>
                <a:cs typeface="Times New Roman"/>
              </a:rPr>
              <a:t>The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30" dirty="0">
                <a:latin typeface="Times New Roman"/>
                <a:cs typeface="Times New Roman"/>
              </a:rPr>
              <a:t>breaking</a:t>
            </a:r>
            <a:r>
              <a:rPr sz="2600" spc="-30" dirty="0">
                <a:latin typeface="Times New Roman"/>
                <a:cs typeface="Times New Roman"/>
              </a:rPr>
              <a:t> </a:t>
            </a:r>
            <a:r>
              <a:rPr sz="2600" spc="-80" dirty="0">
                <a:latin typeface="Times New Roman"/>
                <a:cs typeface="Times New Roman"/>
              </a:rPr>
              <a:t>of</a:t>
            </a:r>
            <a:r>
              <a:rPr sz="2600" dirty="0">
                <a:latin typeface="Times New Roman"/>
                <a:cs typeface="Times New Roman"/>
              </a:rPr>
              <a:t>	</a:t>
            </a:r>
            <a:r>
              <a:rPr sz="2600" spc="-25" dirty="0">
                <a:latin typeface="Times New Roman"/>
                <a:cs typeface="Times New Roman"/>
              </a:rPr>
              <a:t>cell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15" dirty="0">
                <a:latin typeface="Times New Roman"/>
                <a:cs typeface="Times New Roman"/>
              </a:rPr>
              <a:t>e</a:t>
            </a:r>
            <a:r>
              <a:rPr sz="2600" spc="-15" dirty="0">
                <a:latin typeface="Times New Roman"/>
                <a:cs typeface="Times New Roman"/>
              </a:rPr>
              <a:t>n</a:t>
            </a:r>
            <a:r>
              <a:rPr sz="2600" spc="-55" dirty="0">
                <a:latin typeface="Times New Roman"/>
                <a:cs typeface="Times New Roman"/>
              </a:rPr>
              <a:t>v</a:t>
            </a:r>
            <a:r>
              <a:rPr sz="2600" spc="-20" dirty="0">
                <a:latin typeface="Times New Roman"/>
                <a:cs typeface="Times New Roman"/>
              </a:rPr>
              <a:t>elo</a:t>
            </a:r>
            <a:r>
              <a:rPr sz="2600" spc="-15" dirty="0">
                <a:latin typeface="Times New Roman"/>
                <a:cs typeface="Times New Roman"/>
              </a:rPr>
              <a:t>p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25" dirty="0">
                <a:latin typeface="Times New Roman"/>
                <a:cs typeface="Times New Roman"/>
              </a:rPr>
              <a:t>(</a:t>
            </a:r>
            <a:r>
              <a:rPr sz="2600" spc="-45" dirty="0">
                <a:latin typeface="Times New Roman"/>
                <a:cs typeface="Times New Roman"/>
              </a:rPr>
              <a:t>m</a:t>
            </a:r>
            <a:r>
              <a:rPr sz="2600" spc="-15" dirty="0">
                <a:latin typeface="Times New Roman"/>
                <a:cs typeface="Times New Roman"/>
              </a:rPr>
              <a:t>em</a:t>
            </a:r>
            <a:r>
              <a:rPr sz="2600" spc="-5" dirty="0">
                <a:latin typeface="Times New Roman"/>
                <a:cs typeface="Times New Roman"/>
              </a:rPr>
              <a:t>b</a:t>
            </a:r>
            <a:r>
              <a:rPr sz="2600" spc="195" dirty="0">
                <a:latin typeface="Times New Roman"/>
                <a:cs typeface="Times New Roman"/>
              </a:rPr>
              <a:t>r</a:t>
            </a:r>
            <a:r>
              <a:rPr sz="2600" spc="10" dirty="0">
                <a:latin typeface="Times New Roman"/>
                <a:cs typeface="Times New Roman"/>
              </a:rPr>
              <a:t>anes</a:t>
            </a:r>
            <a:r>
              <a:rPr sz="2600" spc="-40" dirty="0">
                <a:latin typeface="Times New Roman"/>
                <a:cs typeface="Times New Roman"/>
              </a:rPr>
              <a:t> </a:t>
            </a:r>
            <a:r>
              <a:rPr sz="2600" spc="-235" dirty="0">
                <a:latin typeface="Times New Roman"/>
                <a:cs typeface="Times New Roman"/>
              </a:rPr>
              <a:t>&amp;</a:t>
            </a:r>
            <a:r>
              <a:rPr sz="2600" spc="-5" dirty="0">
                <a:latin typeface="Times New Roman"/>
                <a:cs typeface="Times New Roman"/>
              </a:rPr>
              <a:t> </a:t>
            </a:r>
            <a:r>
              <a:rPr sz="2600" spc="-25" dirty="0">
                <a:latin typeface="Times New Roman"/>
                <a:cs typeface="Times New Roman"/>
              </a:rPr>
              <a:t>cell</a:t>
            </a:r>
            <a:r>
              <a:rPr sz="2600" spc="15" dirty="0">
                <a:latin typeface="Times New Roman"/>
                <a:cs typeface="Times New Roman"/>
              </a:rPr>
              <a:t> </a:t>
            </a:r>
            <a:r>
              <a:rPr sz="2600" spc="-20" dirty="0">
                <a:latin typeface="Times New Roman"/>
                <a:cs typeface="Times New Roman"/>
              </a:rPr>
              <a:t>walls).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75" dirty="0">
                <a:latin typeface="Times New Roman"/>
                <a:cs typeface="Times New Roman"/>
              </a:rPr>
              <a:t>This</a:t>
            </a:r>
            <a:r>
              <a:rPr sz="2600" spc="-25" dirty="0">
                <a:latin typeface="Times New Roman"/>
                <a:cs typeface="Times New Roman"/>
              </a:rPr>
              <a:t> </a:t>
            </a:r>
            <a:r>
              <a:rPr sz="2600" spc="10" dirty="0">
                <a:latin typeface="Times New Roman"/>
                <a:cs typeface="Times New Roman"/>
              </a:rPr>
              <a:t>releases</a:t>
            </a:r>
            <a:r>
              <a:rPr sz="2600" spc="-20" dirty="0">
                <a:latin typeface="Times New Roman"/>
                <a:cs typeface="Times New Roman"/>
              </a:rPr>
              <a:t> </a:t>
            </a:r>
            <a:r>
              <a:rPr sz="2600" spc="50" dirty="0">
                <a:latin typeface="Times New Roman"/>
                <a:cs typeface="Times New Roman"/>
              </a:rPr>
              <a:t>the  </a:t>
            </a:r>
            <a:r>
              <a:rPr sz="2600" spc="35" dirty="0">
                <a:latin typeface="Times New Roman"/>
                <a:cs typeface="Times New Roman"/>
              </a:rPr>
              <a:t>intracellular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45" dirty="0">
                <a:latin typeface="Times New Roman"/>
                <a:cs typeface="Times New Roman"/>
              </a:rPr>
              <a:t>content</a:t>
            </a:r>
            <a:r>
              <a:rPr sz="2600" spc="20" dirty="0">
                <a:latin typeface="Times New Roman"/>
                <a:cs typeface="Times New Roman"/>
              </a:rPr>
              <a:t> </a:t>
            </a:r>
            <a:r>
              <a:rPr sz="2600" spc="40" dirty="0">
                <a:latin typeface="Times New Roman"/>
                <a:cs typeface="Times New Roman"/>
              </a:rPr>
              <a:t>into</a:t>
            </a:r>
            <a:r>
              <a:rPr sz="2600" spc="10" dirty="0">
                <a:latin typeface="Times New Roman"/>
                <a:cs typeface="Times New Roman"/>
              </a:rPr>
              <a:t> </a:t>
            </a:r>
            <a:r>
              <a:rPr sz="2600" spc="60" dirty="0">
                <a:latin typeface="Times New Roman"/>
                <a:cs typeface="Times New Roman"/>
              </a:rPr>
              <a:t>the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10" dirty="0">
                <a:latin typeface="Times New Roman"/>
                <a:cs typeface="Times New Roman"/>
              </a:rPr>
              <a:t>medium</a:t>
            </a:r>
            <a:endParaRPr sz="2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  <a:buFont typeface="Arial MT"/>
              <a:buChar char="•"/>
            </a:pPr>
            <a:endParaRPr sz="3350">
              <a:latin typeface="Times New Roman"/>
              <a:cs typeface="Times New Roman"/>
            </a:endParaRPr>
          </a:p>
          <a:p>
            <a:pPr marL="241300" indent="-228600">
              <a:lnSpc>
                <a:spcPts val="3110"/>
              </a:lnSpc>
              <a:buFont typeface="Arial MT"/>
              <a:buChar char="•"/>
              <a:tabLst>
                <a:tab pos="241300" algn="l"/>
              </a:tabLst>
            </a:pPr>
            <a:r>
              <a:rPr sz="2600" spc="-5" dirty="0">
                <a:latin typeface="Times New Roman"/>
                <a:cs typeface="Times New Roman"/>
              </a:rPr>
              <a:t>Mechanical</a:t>
            </a:r>
            <a:endParaRPr sz="2600">
              <a:latin typeface="Times New Roman"/>
              <a:cs typeface="Times New Roman"/>
            </a:endParaRPr>
          </a:p>
          <a:p>
            <a:pPr marL="698500" lvl="1" indent="-229235">
              <a:lnSpc>
                <a:spcPts val="2620"/>
              </a:lnSpc>
              <a:buSzPct val="95454"/>
              <a:buFont typeface="Wingdings"/>
              <a:buChar char=""/>
              <a:tabLst>
                <a:tab pos="699135" algn="l"/>
              </a:tabLst>
            </a:pPr>
            <a:r>
              <a:rPr sz="2200" spc="25" dirty="0">
                <a:latin typeface="Times New Roman"/>
                <a:cs typeface="Times New Roman"/>
              </a:rPr>
              <a:t>Ultrasonication</a:t>
            </a:r>
            <a:endParaRPr sz="2200">
              <a:latin typeface="Times New Roman"/>
              <a:cs typeface="Times New Roman"/>
            </a:endParaRPr>
          </a:p>
          <a:p>
            <a:pPr marL="698500" lvl="1" indent="-229235">
              <a:lnSpc>
                <a:spcPts val="2615"/>
              </a:lnSpc>
              <a:buSzPct val="95454"/>
              <a:buFont typeface="Wingdings"/>
              <a:buChar char=""/>
              <a:tabLst>
                <a:tab pos="699135" algn="l"/>
              </a:tabLst>
            </a:pPr>
            <a:r>
              <a:rPr sz="2200" spc="15" dirty="0">
                <a:latin typeface="Times New Roman"/>
                <a:cs typeface="Times New Roman"/>
              </a:rPr>
              <a:t>Milling </a:t>
            </a:r>
            <a:r>
              <a:rPr sz="2200" spc="-50" dirty="0">
                <a:latin typeface="Times New Roman"/>
                <a:cs typeface="Times New Roman"/>
              </a:rPr>
              <a:t>e.g.</a:t>
            </a:r>
            <a:r>
              <a:rPr sz="2200" spc="10" dirty="0">
                <a:latin typeface="Times New Roman"/>
                <a:cs typeface="Times New Roman"/>
              </a:rPr>
              <a:t> </a:t>
            </a:r>
            <a:r>
              <a:rPr sz="2200" spc="35" dirty="0">
                <a:latin typeface="Times New Roman"/>
                <a:cs typeface="Times New Roman"/>
              </a:rPr>
              <a:t>with</a:t>
            </a:r>
            <a:r>
              <a:rPr sz="2200" spc="20" dirty="0">
                <a:latin typeface="Times New Roman"/>
                <a:cs typeface="Times New Roman"/>
              </a:rPr>
              <a:t> </a:t>
            </a:r>
            <a:r>
              <a:rPr sz="2200" spc="-35" dirty="0">
                <a:latin typeface="Times New Roman"/>
                <a:cs typeface="Times New Roman"/>
              </a:rPr>
              <a:t>beads,</a:t>
            </a:r>
            <a:r>
              <a:rPr sz="2200" spc="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impeller</a:t>
            </a:r>
            <a:r>
              <a:rPr sz="2200" spc="20" dirty="0">
                <a:latin typeface="Times New Roman"/>
                <a:cs typeface="Times New Roman"/>
              </a:rPr>
              <a:t> </a:t>
            </a:r>
            <a:r>
              <a:rPr sz="2200" spc="-15" dirty="0">
                <a:latin typeface="Times New Roman"/>
                <a:cs typeface="Times New Roman"/>
              </a:rPr>
              <a:t>blades</a:t>
            </a:r>
            <a:endParaRPr sz="2200">
              <a:latin typeface="Times New Roman"/>
              <a:cs typeface="Times New Roman"/>
            </a:endParaRPr>
          </a:p>
          <a:p>
            <a:pPr marL="698500" lvl="1" indent="-229235">
              <a:lnSpc>
                <a:spcPts val="2365"/>
              </a:lnSpc>
              <a:buSzPct val="95454"/>
              <a:buFont typeface="Wingdings"/>
              <a:buChar char=""/>
              <a:tabLst>
                <a:tab pos="699135" algn="l"/>
              </a:tabLst>
            </a:pPr>
            <a:r>
              <a:rPr sz="2200" spc="10" dirty="0">
                <a:latin typeface="Times New Roman"/>
                <a:cs typeface="Times New Roman"/>
              </a:rPr>
              <a:t>Homogenization</a:t>
            </a:r>
            <a:r>
              <a:rPr sz="2200" spc="35" dirty="0">
                <a:latin typeface="Times New Roman"/>
                <a:cs typeface="Times New Roman"/>
              </a:rPr>
              <a:t> </a:t>
            </a:r>
            <a:r>
              <a:rPr sz="2200" spc="-50" dirty="0">
                <a:latin typeface="Times New Roman"/>
                <a:cs typeface="Times New Roman"/>
              </a:rPr>
              <a:t>e.g.</a:t>
            </a:r>
            <a:r>
              <a:rPr sz="2200" spc="20" dirty="0">
                <a:latin typeface="Times New Roman"/>
                <a:cs typeface="Times New Roman"/>
              </a:rPr>
              <a:t> </a:t>
            </a:r>
            <a:r>
              <a:rPr sz="2200" spc="30" dirty="0">
                <a:latin typeface="Times New Roman"/>
                <a:cs typeface="Times New Roman"/>
              </a:rPr>
              <a:t>high</a:t>
            </a:r>
            <a:r>
              <a:rPr sz="2200" spc="15" dirty="0">
                <a:latin typeface="Times New Roman"/>
                <a:cs typeface="Times New Roman"/>
              </a:rPr>
              <a:t> </a:t>
            </a:r>
            <a:r>
              <a:rPr sz="2200" spc="25" dirty="0">
                <a:latin typeface="Times New Roman"/>
                <a:cs typeface="Times New Roman"/>
              </a:rPr>
              <a:t>pressure</a:t>
            </a:r>
            <a:r>
              <a:rPr sz="2200" spc="50" dirty="0">
                <a:latin typeface="Times New Roman"/>
                <a:cs typeface="Times New Roman"/>
              </a:rPr>
              <a:t> </a:t>
            </a:r>
            <a:r>
              <a:rPr sz="2200" spc="10" dirty="0">
                <a:latin typeface="Times New Roman"/>
                <a:cs typeface="Times New Roman"/>
              </a:rPr>
              <a:t>homogenizer</a:t>
            </a:r>
            <a:r>
              <a:rPr sz="2200" spc="35" dirty="0">
                <a:latin typeface="Times New Roman"/>
                <a:cs typeface="Times New Roman"/>
              </a:rPr>
              <a:t> </a:t>
            </a:r>
            <a:r>
              <a:rPr sz="2200" spc="15" dirty="0">
                <a:latin typeface="Times New Roman"/>
                <a:cs typeface="Times New Roman"/>
              </a:rPr>
              <a:t>where</a:t>
            </a:r>
            <a:r>
              <a:rPr sz="2200" spc="20" dirty="0">
                <a:latin typeface="Times New Roman"/>
                <a:cs typeface="Times New Roman"/>
              </a:rPr>
              <a:t> </a:t>
            </a:r>
            <a:r>
              <a:rPr sz="2200" spc="-25" dirty="0">
                <a:latin typeface="Times New Roman"/>
                <a:cs typeface="Times New Roman"/>
              </a:rPr>
              <a:t>cell</a:t>
            </a:r>
            <a:r>
              <a:rPr sz="2200" spc="20" dirty="0">
                <a:latin typeface="Times New Roman"/>
                <a:cs typeface="Times New Roman"/>
              </a:rPr>
              <a:t> </a:t>
            </a:r>
            <a:r>
              <a:rPr sz="2200" spc="35" dirty="0">
                <a:latin typeface="Times New Roman"/>
                <a:cs typeface="Times New Roman"/>
              </a:rPr>
              <a:t>disrupts</a:t>
            </a:r>
            <a:r>
              <a:rPr sz="2200" spc="6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as</a:t>
            </a:r>
            <a:r>
              <a:rPr sz="2200" spc="15" dirty="0">
                <a:latin typeface="Times New Roman"/>
                <a:cs typeface="Times New Roman"/>
              </a:rPr>
              <a:t> </a:t>
            </a:r>
            <a:r>
              <a:rPr sz="2200" spc="35" dirty="0">
                <a:latin typeface="Times New Roman"/>
                <a:cs typeface="Times New Roman"/>
              </a:rPr>
              <a:t>they</a:t>
            </a:r>
            <a:r>
              <a:rPr sz="2200" spc="20" dirty="0">
                <a:latin typeface="Times New Roman"/>
                <a:cs typeface="Times New Roman"/>
              </a:rPr>
              <a:t> are</a:t>
            </a:r>
            <a:r>
              <a:rPr sz="2200" spc="15" dirty="0">
                <a:latin typeface="Times New Roman"/>
                <a:cs typeface="Times New Roman"/>
              </a:rPr>
              <a:t> </a:t>
            </a:r>
            <a:r>
              <a:rPr sz="2200" spc="40" dirty="0">
                <a:latin typeface="Times New Roman"/>
                <a:cs typeface="Times New Roman"/>
              </a:rPr>
              <a:t>extruded</a:t>
            </a:r>
            <a:endParaRPr sz="2200">
              <a:latin typeface="Times New Roman"/>
              <a:cs typeface="Times New Roman"/>
            </a:endParaRPr>
          </a:p>
          <a:p>
            <a:pPr marL="698500">
              <a:lnSpc>
                <a:spcPts val="2375"/>
              </a:lnSpc>
            </a:pPr>
            <a:r>
              <a:rPr sz="2200" spc="60" dirty="0">
                <a:latin typeface="Times New Roman"/>
                <a:cs typeface="Times New Roman"/>
              </a:rPr>
              <a:t>through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spc="25" dirty="0">
                <a:latin typeface="Times New Roman"/>
                <a:cs typeface="Times New Roman"/>
              </a:rPr>
              <a:t>an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spc="-35" dirty="0">
                <a:latin typeface="Times New Roman"/>
                <a:cs typeface="Times New Roman"/>
              </a:rPr>
              <a:t>orifice.</a:t>
            </a:r>
            <a:endParaRPr sz="2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550">
              <a:latin typeface="Times New Roman"/>
              <a:cs typeface="Times New Roman"/>
            </a:endParaRPr>
          </a:p>
          <a:p>
            <a:pPr marL="241300" indent="-228600">
              <a:lnSpc>
                <a:spcPts val="3110"/>
              </a:lnSpc>
              <a:buFont typeface="Arial MT"/>
              <a:buChar char="•"/>
              <a:tabLst>
                <a:tab pos="241300" algn="l"/>
              </a:tabLst>
            </a:pPr>
            <a:r>
              <a:rPr sz="2600" dirty="0">
                <a:latin typeface="Times New Roman"/>
                <a:cs typeface="Times New Roman"/>
              </a:rPr>
              <a:t>Non-mechanical</a:t>
            </a:r>
            <a:endParaRPr sz="2600">
              <a:latin typeface="Times New Roman"/>
              <a:cs typeface="Times New Roman"/>
            </a:endParaRPr>
          </a:p>
          <a:p>
            <a:pPr marL="698500" marR="142875" lvl="1" indent="-229235">
              <a:lnSpc>
                <a:spcPts val="2110"/>
              </a:lnSpc>
              <a:spcBef>
                <a:spcPts val="500"/>
              </a:spcBef>
              <a:buSzPct val="95454"/>
              <a:buFont typeface="Wingdings"/>
              <a:buChar char=""/>
              <a:tabLst>
                <a:tab pos="699135" algn="l"/>
                <a:tab pos="2825750" algn="l"/>
                <a:tab pos="7671434" algn="l"/>
              </a:tabLst>
            </a:pPr>
            <a:r>
              <a:rPr sz="2200" spc="-25" dirty="0">
                <a:latin typeface="Times New Roman"/>
                <a:cs typeface="Times New Roman"/>
              </a:rPr>
              <a:t>Chemical</a:t>
            </a:r>
            <a:r>
              <a:rPr sz="2200" spc="5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–</a:t>
            </a:r>
            <a:r>
              <a:rPr sz="2200" spc="5" dirty="0">
                <a:latin typeface="Times New Roman"/>
                <a:cs typeface="Times New Roman"/>
              </a:rPr>
              <a:t> </a:t>
            </a:r>
            <a:r>
              <a:rPr sz="2200" spc="-10" dirty="0">
                <a:latin typeface="Times New Roman"/>
                <a:cs typeface="Times New Roman"/>
              </a:rPr>
              <a:t>use</a:t>
            </a:r>
            <a:r>
              <a:rPr sz="2200" spc="25" dirty="0">
                <a:latin typeface="Times New Roman"/>
                <a:cs typeface="Times New Roman"/>
              </a:rPr>
              <a:t> </a:t>
            </a:r>
            <a:r>
              <a:rPr sz="2200" spc="-70" dirty="0">
                <a:latin typeface="Times New Roman"/>
                <a:cs typeface="Times New Roman"/>
              </a:rPr>
              <a:t>of	</a:t>
            </a:r>
            <a:r>
              <a:rPr sz="2200" spc="-25" dirty="0">
                <a:latin typeface="Times New Roman"/>
                <a:cs typeface="Times New Roman"/>
              </a:rPr>
              <a:t>chemicals</a:t>
            </a:r>
            <a:r>
              <a:rPr sz="2200" spc="40" dirty="0">
                <a:latin typeface="Times New Roman"/>
                <a:cs typeface="Times New Roman"/>
              </a:rPr>
              <a:t> </a:t>
            </a:r>
            <a:r>
              <a:rPr sz="2200" spc="55" dirty="0">
                <a:latin typeface="Times New Roman"/>
                <a:cs typeface="Times New Roman"/>
              </a:rPr>
              <a:t>to</a:t>
            </a:r>
            <a:r>
              <a:rPr sz="2200" spc="20" dirty="0">
                <a:latin typeface="Times New Roman"/>
                <a:cs typeface="Times New Roman"/>
              </a:rPr>
              <a:t> </a:t>
            </a:r>
            <a:r>
              <a:rPr sz="2200" spc="-15" dirty="0">
                <a:latin typeface="Times New Roman"/>
                <a:cs typeface="Times New Roman"/>
              </a:rPr>
              <a:t>solubilize</a:t>
            </a:r>
            <a:r>
              <a:rPr sz="2200" spc="65" dirty="0">
                <a:latin typeface="Times New Roman"/>
                <a:cs typeface="Times New Roman"/>
              </a:rPr>
              <a:t> </a:t>
            </a:r>
            <a:r>
              <a:rPr sz="2200" spc="45" dirty="0">
                <a:latin typeface="Times New Roman"/>
                <a:cs typeface="Times New Roman"/>
              </a:rPr>
              <a:t>the</a:t>
            </a:r>
            <a:r>
              <a:rPr sz="2200" spc="25" dirty="0">
                <a:latin typeface="Times New Roman"/>
                <a:cs typeface="Times New Roman"/>
              </a:rPr>
              <a:t> </a:t>
            </a:r>
            <a:r>
              <a:rPr sz="2200" spc="10" dirty="0">
                <a:latin typeface="Times New Roman"/>
                <a:cs typeface="Times New Roman"/>
              </a:rPr>
              <a:t>components</a:t>
            </a:r>
            <a:r>
              <a:rPr sz="2200" spc="45" dirty="0">
                <a:latin typeface="Times New Roman"/>
                <a:cs typeface="Times New Roman"/>
              </a:rPr>
              <a:t> </a:t>
            </a:r>
            <a:r>
              <a:rPr sz="2200" spc="-70" dirty="0">
                <a:latin typeface="Times New Roman"/>
                <a:cs typeface="Times New Roman"/>
              </a:rPr>
              <a:t>of	</a:t>
            </a:r>
            <a:r>
              <a:rPr sz="2200" spc="45" dirty="0">
                <a:latin typeface="Times New Roman"/>
                <a:cs typeface="Times New Roman"/>
              </a:rPr>
              <a:t>the</a:t>
            </a:r>
            <a:r>
              <a:rPr sz="2200" spc="5" dirty="0">
                <a:latin typeface="Times New Roman"/>
                <a:cs typeface="Times New Roman"/>
              </a:rPr>
              <a:t> </a:t>
            </a:r>
            <a:r>
              <a:rPr sz="2200" spc="-25" dirty="0">
                <a:latin typeface="Times New Roman"/>
                <a:cs typeface="Times New Roman"/>
              </a:rPr>
              <a:t>cell</a:t>
            </a:r>
            <a:r>
              <a:rPr sz="2200" spc="1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walls</a:t>
            </a:r>
            <a:r>
              <a:rPr sz="2200" spc="35" dirty="0">
                <a:latin typeface="Times New Roman"/>
                <a:cs typeface="Times New Roman"/>
              </a:rPr>
              <a:t> </a:t>
            </a:r>
            <a:r>
              <a:rPr sz="2200" spc="55" dirty="0">
                <a:latin typeface="Times New Roman"/>
                <a:cs typeface="Times New Roman"/>
              </a:rPr>
              <a:t>to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release</a:t>
            </a:r>
            <a:r>
              <a:rPr sz="2200" spc="25" dirty="0">
                <a:latin typeface="Times New Roman"/>
                <a:cs typeface="Times New Roman"/>
              </a:rPr>
              <a:t> </a:t>
            </a:r>
            <a:r>
              <a:rPr sz="2200" spc="45" dirty="0">
                <a:latin typeface="Times New Roman"/>
                <a:cs typeface="Times New Roman"/>
              </a:rPr>
              <a:t>the </a:t>
            </a:r>
            <a:r>
              <a:rPr sz="2200" spc="-535" dirty="0">
                <a:latin typeface="Times New Roman"/>
                <a:cs typeface="Times New Roman"/>
              </a:rPr>
              <a:t> </a:t>
            </a:r>
            <a:r>
              <a:rPr sz="2200" spc="15" dirty="0">
                <a:latin typeface="Times New Roman"/>
                <a:cs typeface="Times New Roman"/>
              </a:rPr>
              <a:t>product.</a:t>
            </a:r>
            <a:endParaRPr sz="2200">
              <a:latin typeface="Times New Roman"/>
              <a:cs typeface="Times New Roman"/>
            </a:endParaRPr>
          </a:p>
          <a:p>
            <a:pPr marL="1155700" marR="5080" lvl="2" indent="-228600">
              <a:lnSpc>
                <a:spcPts val="1820"/>
              </a:lnSpc>
              <a:spcBef>
                <a:spcPts val="525"/>
              </a:spcBef>
              <a:buFont typeface="Arial MT"/>
              <a:buChar char="•"/>
              <a:tabLst>
                <a:tab pos="1155700" algn="l"/>
                <a:tab pos="1156335" algn="l"/>
                <a:tab pos="2406015" algn="l"/>
              </a:tabLst>
            </a:pPr>
            <a:r>
              <a:rPr sz="1900" i="1" spc="-60" dirty="0">
                <a:latin typeface="Times New Roman"/>
                <a:cs typeface="Times New Roman"/>
              </a:rPr>
              <a:t>Examples</a:t>
            </a:r>
            <a:r>
              <a:rPr sz="1900" i="1" spc="30" dirty="0">
                <a:latin typeface="Times New Roman"/>
                <a:cs typeface="Times New Roman"/>
              </a:rPr>
              <a:t> </a:t>
            </a:r>
            <a:r>
              <a:rPr sz="1900" i="1" spc="-80" dirty="0">
                <a:latin typeface="Times New Roman"/>
                <a:cs typeface="Times New Roman"/>
              </a:rPr>
              <a:t>of	</a:t>
            </a:r>
            <a:r>
              <a:rPr sz="1900" i="1" spc="-140" dirty="0">
                <a:latin typeface="Times New Roman"/>
                <a:cs typeface="Times New Roman"/>
              </a:rPr>
              <a:t>chemicals:</a:t>
            </a:r>
            <a:r>
              <a:rPr sz="1900" i="1" spc="65" dirty="0">
                <a:latin typeface="Times New Roman"/>
                <a:cs typeface="Times New Roman"/>
              </a:rPr>
              <a:t> </a:t>
            </a:r>
            <a:r>
              <a:rPr sz="1900" i="1" spc="-75" dirty="0">
                <a:latin typeface="Times New Roman"/>
                <a:cs typeface="Times New Roman"/>
              </a:rPr>
              <a:t>surfactants</a:t>
            </a:r>
            <a:r>
              <a:rPr sz="1900" i="1" spc="45" dirty="0">
                <a:latin typeface="Times New Roman"/>
                <a:cs typeface="Times New Roman"/>
              </a:rPr>
              <a:t> </a:t>
            </a:r>
            <a:r>
              <a:rPr sz="1900" i="1" spc="-135" dirty="0">
                <a:latin typeface="Times New Roman"/>
                <a:cs typeface="Times New Roman"/>
              </a:rPr>
              <a:t>such</a:t>
            </a:r>
            <a:r>
              <a:rPr sz="1900" i="1" spc="5" dirty="0">
                <a:latin typeface="Times New Roman"/>
                <a:cs typeface="Times New Roman"/>
              </a:rPr>
              <a:t> </a:t>
            </a:r>
            <a:r>
              <a:rPr sz="1900" i="1" spc="-120" dirty="0">
                <a:latin typeface="Times New Roman"/>
                <a:cs typeface="Times New Roman"/>
              </a:rPr>
              <a:t>as</a:t>
            </a:r>
            <a:r>
              <a:rPr sz="1900" i="1" spc="15" dirty="0">
                <a:latin typeface="Times New Roman"/>
                <a:cs typeface="Times New Roman"/>
              </a:rPr>
              <a:t> </a:t>
            </a:r>
            <a:r>
              <a:rPr sz="1900" i="1" spc="-80" dirty="0">
                <a:latin typeface="Times New Roman"/>
                <a:cs typeface="Times New Roman"/>
              </a:rPr>
              <a:t>sodium</a:t>
            </a:r>
            <a:r>
              <a:rPr sz="1900" i="1" spc="5" dirty="0">
                <a:latin typeface="Times New Roman"/>
                <a:cs typeface="Times New Roman"/>
              </a:rPr>
              <a:t> </a:t>
            </a:r>
            <a:r>
              <a:rPr sz="1900" i="1" spc="-100" dirty="0">
                <a:latin typeface="Times New Roman"/>
                <a:cs typeface="Times New Roman"/>
              </a:rPr>
              <a:t>sulphonate,</a:t>
            </a:r>
            <a:r>
              <a:rPr sz="1900" i="1" spc="65" dirty="0">
                <a:latin typeface="Times New Roman"/>
                <a:cs typeface="Times New Roman"/>
              </a:rPr>
              <a:t> </a:t>
            </a:r>
            <a:r>
              <a:rPr sz="1900" i="1" spc="-55" dirty="0">
                <a:latin typeface="Times New Roman"/>
                <a:cs typeface="Times New Roman"/>
              </a:rPr>
              <a:t>alkali</a:t>
            </a:r>
            <a:r>
              <a:rPr sz="1900" i="1" spc="35" dirty="0">
                <a:latin typeface="Times New Roman"/>
                <a:cs typeface="Times New Roman"/>
              </a:rPr>
              <a:t> </a:t>
            </a:r>
            <a:r>
              <a:rPr sz="1900" i="1" spc="-135" dirty="0">
                <a:latin typeface="Times New Roman"/>
                <a:cs typeface="Times New Roman"/>
              </a:rPr>
              <a:t>such</a:t>
            </a:r>
            <a:r>
              <a:rPr sz="1900" i="1" spc="5" dirty="0">
                <a:latin typeface="Times New Roman"/>
                <a:cs typeface="Times New Roman"/>
              </a:rPr>
              <a:t> </a:t>
            </a:r>
            <a:r>
              <a:rPr sz="1900" i="1" spc="-120" dirty="0">
                <a:latin typeface="Times New Roman"/>
                <a:cs typeface="Times New Roman"/>
              </a:rPr>
              <a:t>as</a:t>
            </a:r>
            <a:r>
              <a:rPr sz="1900" i="1" spc="10" dirty="0">
                <a:latin typeface="Times New Roman"/>
                <a:cs typeface="Times New Roman"/>
              </a:rPr>
              <a:t> </a:t>
            </a:r>
            <a:r>
              <a:rPr sz="1900" i="1" spc="-80" dirty="0">
                <a:latin typeface="Times New Roman"/>
                <a:cs typeface="Times New Roman"/>
              </a:rPr>
              <a:t>sodium</a:t>
            </a:r>
            <a:r>
              <a:rPr sz="1900" i="1" spc="5" dirty="0">
                <a:latin typeface="Times New Roman"/>
                <a:cs typeface="Times New Roman"/>
              </a:rPr>
              <a:t> </a:t>
            </a:r>
            <a:r>
              <a:rPr sz="1900" i="1" spc="-80" dirty="0">
                <a:latin typeface="Times New Roman"/>
                <a:cs typeface="Times New Roman"/>
              </a:rPr>
              <a:t>hydroxide,</a:t>
            </a:r>
            <a:r>
              <a:rPr sz="1900" i="1" spc="25" dirty="0">
                <a:latin typeface="Times New Roman"/>
                <a:cs typeface="Times New Roman"/>
              </a:rPr>
              <a:t> </a:t>
            </a:r>
            <a:r>
              <a:rPr sz="1900" i="1" spc="-105" dirty="0">
                <a:latin typeface="Times New Roman"/>
                <a:cs typeface="Times New Roman"/>
              </a:rPr>
              <a:t>toluene</a:t>
            </a:r>
            <a:r>
              <a:rPr sz="1900" i="1" spc="15" dirty="0">
                <a:latin typeface="Times New Roman"/>
                <a:cs typeface="Times New Roman"/>
              </a:rPr>
              <a:t> </a:t>
            </a:r>
            <a:r>
              <a:rPr sz="1900" i="1" spc="-45" dirty="0">
                <a:latin typeface="Times New Roman"/>
                <a:cs typeface="Times New Roman"/>
              </a:rPr>
              <a:t>(that </a:t>
            </a:r>
            <a:r>
              <a:rPr sz="1900" i="1" spc="-459" dirty="0">
                <a:latin typeface="Times New Roman"/>
                <a:cs typeface="Times New Roman"/>
              </a:rPr>
              <a:t> </a:t>
            </a:r>
            <a:r>
              <a:rPr sz="1900" i="1" spc="-110" dirty="0">
                <a:latin typeface="Times New Roman"/>
                <a:cs typeface="Times New Roman"/>
              </a:rPr>
              <a:t>penetrate</a:t>
            </a:r>
            <a:r>
              <a:rPr sz="1900" i="1" spc="35" dirty="0">
                <a:latin typeface="Times New Roman"/>
                <a:cs typeface="Times New Roman"/>
              </a:rPr>
              <a:t> </a:t>
            </a:r>
            <a:r>
              <a:rPr sz="1900" i="1" spc="-95" dirty="0">
                <a:latin typeface="Times New Roman"/>
                <a:cs typeface="Times New Roman"/>
              </a:rPr>
              <a:t>the</a:t>
            </a:r>
            <a:r>
              <a:rPr sz="1900" i="1" spc="-5" dirty="0">
                <a:latin typeface="Times New Roman"/>
                <a:cs typeface="Times New Roman"/>
              </a:rPr>
              <a:t> </a:t>
            </a:r>
            <a:r>
              <a:rPr sz="1900" i="1" spc="-45" dirty="0">
                <a:latin typeface="Times New Roman"/>
                <a:cs typeface="Times New Roman"/>
              </a:rPr>
              <a:t>lipid</a:t>
            </a:r>
            <a:r>
              <a:rPr sz="1900" i="1" spc="30" dirty="0">
                <a:latin typeface="Times New Roman"/>
                <a:cs typeface="Times New Roman"/>
              </a:rPr>
              <a:t> </a:t>
            </a:r>
            <a:r>
              <a:rPr sz="1900" i="1" spc="-90" dirty="0">
                <a:latin typeface="Times New Roman"/>
                <a:cs typeface="Times New Roman"/>
              </a:rPr>
              <a:t>layer</a:t>
            </a:r>
            <a:r>
              <a:rPr sz="1900" i="1" spc="5" dirty="0">
                <a:latin typeface="Times New Roman"/>
                <a:cs typeface="Times New Roman"/>
              </a:rPr>
              <a:t> </a:t>
            </a:r>
            <a:r>
              <a:rPr sz="1900" i="1" spc="-60" dirty="0">
                <a:latin typeface="Times New Roman"/>
                <a:cs typeface="Times New Roman"/>
              </a:rPr>
              <a:t>swelling</a:t>
            </a:r>
            <a:r>
              <a:rPr sz="1900" i="1" spc="20" dirty="0">
                <a:latin typeface="Times New Roman"/>
                <a:cs typeface="Times New Roman"/>
              </a:rPr>
              <a:t> </a:t>
            </a:r>
            <a:r>
              <a:rPr sz="1900" i="1" spc="-95" dirty="0">
                <a:latin typeface="Times New Roman"/>
                <a:cs typeface="Times New Roman"/>
              </a:rPr>
              <a:t>the</a:t>
            </a:r>
            <a:r>
              <a:rPr sz="1900" i="1" spc="10" dirty="0">
                <a:latin typeface="Times New Roman"/>
                <a:cs typeface="Times New Roman"/>
              </a:rPr>
              <a:t> </a:t>
            </a:r>
            <a:r>
              <a:rPr sz="1900" i="1" spc="-125" dirty="0">
                <a:latin typeface="Times New Roman"/>
                <a:cs typeface="Times New Roman"/>
              </a:rPr>
              <a:t>cell</a:t>
            </a:r>
            <a:r>
              <a:rPr sz="1900" i="1" spc="-5" dirty="0">
                <a:latin typeface="Times New Roman"/>
                <a:cs typeface="Times New Roman"/>
              </a:rPr>
              <a:t> </a:t>
            </a:r>
            <a:r>
              <a:rPr sz="1900" i="1" spc="-95" dirty="0">
                <a:latin typeface="Times New Roman"/>
                <a:cs typeface="Times New Roman"/>
              </a:rPr>
              <a:t>causing</a:t>
            </a:r>
            <a:r>
              <a:rPr sz="1900" i="1" spc="10" dirty="0">
                <a:latin typeface="Times New Roman"/>
                <a:cs typeface="Times New Roman"/>
              </a:rPr>
              <a:t> </a:t>
            </a:r>
            <a:r>
              <a:rPr sz="1900" i="1" spc="-60" dirty="0">
                <a:latin typeface="Times New Roman"/>
                <a:cs typeface="Times New Roman"/>
              </a:rPr>
              <a:t>disruption.</a:t>
            </a:r>
            <a:endParaRPr sz="1900">
              <a:latin typeface="Times New Roman"/>
              <a:cs typeface="Times New Roman"/>
            </a:endParaRPr>
          </a:p>
          <a:p>
            <a:pPr marL="698500" lvl="1" indent="-229235">
              <a:lnSpc>
                <a:spcPts val="2625"/>
              </a:lnSpc>
              <a:buSzPct val="95454"/>
              <a:buFont typeface="Wingdings"/>
              <a:buChar char=""/>
              <a:tabLst>
                <a:tab pos="699135" algn="l"/>
              </a:tabLst>
            </a:pPr>
            <a:r>
              <a:rPr sz="2200" spc="15" dirty="0">
                <a:latin typeface="Times New Roman"/>
                <a:cs typeface="Times New Roman"/>
              </a:rPr>
              <a:t>Enzymes</a:t>
            </a:r>
            <a:endParaRPr sz="2200">
              <a:latin typeface="Times New Roman"/>
              <a:cs typeface="Times New Roman"/>
            </a:endParaRPr>
          </a:p>
          <a:p>
            <a:pPr marL="1155700" lvl="2" indent="-229235">
              <a:lnSpc>
                <a:spcPts val="2265"/>
              </a:lnSpc>
              <a:spcBef>
                <a:spcPts val="50"/>
              </a:spcBef>
              <a:buFont typeface="Arial MT"/>
              <a:buChar char="•"/>
              <a:tabLst>
                <a:tab pos="1155700" algn="l"/>
                <a:tab pos="1156335" algn="l"/>
              </a:tabLst>
            </a:pPr>
            <a:r>
              <a:rPr sz="1900" i="1" spc="-65" dirty="0">
                <a:latin typeface="Times New Roman"/>
                <a:cs typeface="Times New Roman"/>
              </a:rPr>
              <a:t>Lysozyme</a:t>
            </a:r>
            <a:endParaRPr sz="1900">
              <a:latin typeface="Times New Roman"/>
              <a:cs typeface="Times New Roman"/>
            </a:endParaRPr>
          </a:p>
          <a:p>
            <a:pPr marL="698500" lvl="1" indent="-229235">
              <a:lnSpc>
                <a:spcPts val="2625"/>
              </a:lnSpc>
              <a:buSzPct val="95454"/>
              <a:buFont typeface="Wingdings"/>
              <a:buChar char=""/>
              <a:tabLst>
                <a:tab pos="699135" algn="l"/>
              </a:tabLst>
            </a:pPr>
            <a:r>
              <a:rPr sz="2200" dirty="0">
                <a:latin typeface="Times New Roman"/>
                <a:cs typeface="Times New Roman"/>
              </a:rPr>
              <a:t>Osmotic</a:t>
            </a:r>
            <a:r>
              <a:rPr sz="2200" spc="-10" dirty="0">
                <a:latin typeface="Times New Roman"/>
                <a:cs typeface="Times New Roman"/>
              </a:rPr>
              <a:t> shock</a:t>
            </a:r>
            <a:endParaRPr sz="2200">
              <a:latin typeface="Times New Roman"/>
              <a:cs typeface="Times New Roman"/>
            </a:endParaRPr>
          </a:p>
          <a:p>
            <a:pPr marL="1155700" lvl="2" indent="-229235">
              <a:lnSpc>
                <a:spcPct val="100000"/>
              </a:lnSpc>
              <a:spcBef>
                <a:spcPts val="60"/>
              </a:spcBef>
              <a:buFont typeface="Arial MT"/>
              <a:buChar char="•"/>
              <a:tabLst>
                <a:tab pos="1155700" algn="l"/>
                <a:tab pos="1156335" algn="l"/>
                <a:tab pos="1852930" algn="l"/>
              </a:tabLst>
            </a:pPr>
            <a:r>
              <a:rPr sz="1900" i="1" spc="-90" dirty="0">
                <a:latin typeface="Times New Roman"/>
                <a:cs typeface="Times New Roman"/>
              </a:rPr>
              <a:t>U</a:t>
            </a:r>
            <a:r>
              <a:rPr sz="1900" i="1" spc="-60" dirty="0">
                <a:latin typeface="Times New Roman"/>
                <a:cs typeface="Times New Roman"/>
              </a:rPr>
              <a:t>s</a:t>
            </a:r>
            <a:r>
              <a:rPr sz="1900" i="1" spc="-195" dirty="0">
                <a:latin typeface="Times New Roman"/>
                <a:cs typeface="Times New Roman"/>
              </a:rPr>
              <a:t>e</a:t>
            </a:r>
            <a:r>
              <a:rPr sz="1900" i="1" spc="-5" dirty="0">
                <a:latin typeface="Times New Roman"/>
                <a:cs typeface="Times New Roman"/>
              </a:rPr>
              <a:t> </a:t>
            </a:r>
            <a:r>
              <a:rPr sz="1900" i="1" spc="-80" dirty="0">
                <a:latin typeface="Times New Roman"/>
                <a:cs typeface="Times New Roman"/>
              </a:rPr>
              <a:t>of</a:t>
            </a:r>
            <a:r>
              <a:rPr sz="1900" i="1" dirty="0">
                <a:latin typeface="Times New Roman"/>
                <a:cs typeface="Times New Roman"/>
              </a:rPr>
              <a:t>	</a:t>
            </a:r>
            <a:r>
              <a:rPr sz="1900" i="1" spc="-80" dirty="0">
                <a:latin typeface="Times New Roman"/>
                <a:cs typeface="Times New Roman"/>
              </a:rPr>
              <a:t>pu</a:t>
            </a:r>
            <a:r>
              <a:rPr sz="1900" i="1" spc="-100" dirty="0">
                <a:latin typeface="Times New Roman"/>
                <a:cs typeface="Times New Roman"/>
              </a:rPr>
              <a:t>r</a:t>
            </a:r>
            <a:r>
              <a:rPr sz="1900" i="1" spc="-195" dirty="0">
                <a:latin typeface="Times New Roman"/>
                <a:cs typeface="Times New Roman"/>
              </a:rPr>
              <a:t>e</a:t>
            </a:r>
            <a:r>
              <a:rPr sz="1900" i="1" spc="-5" dirty="0">
                <a:latin typeface="Times New Roman"/>
                <a:cs typeface="Times New Roman"/>
              </a:rPr>
              <a:t> </a:t>
            </a:r>
            <a:r>
              <a:rPr sz="1900" i="1" spc="-60" dirty="0">
                <a:latin typeface="Times New Roman"/>
                <a:cs typeface="Times New Roman"/>
              </a:rPr>
              <a:t>wat</a:t>
            </a:r>
            <a:r>
              <a:rPr sz="1900" i="1" spc="-65" dirty="0">
                <a:latin typeface="Times New Roman"/>
                <a:cs typeface="Times New Roman"/>
              </a:rPr>
              <a:t>e</a:t>
            </a:r>
            <a:r>
              <a:rPr sz="1900" i="1" spc="-30" dirty="0">
                <a:latin typeface="Times New Roman"/>
                <a:cs typeface="Times New Roman"/>
              </a:rPr>
              <a:t>r</a:t>
            </a:r>
            <a:endParaRPr sz="1900">
              <a:latin typeface="Times New Roman"/>
              <a:cs typeface="Times New Roman"/>
            </a:endParaRPr>
          </a:p>
          <a:p>
            <a:pPr marL="927100">
              <a:lnSpc>
                <a:spcPct val="100000"/>
              </a:lnSpc>
              <a:spcBef>
                <a:spcPts val="35"/>
              </a:spcBef>
            </a:pPr>
            <a:r>
              <a:rPr sz="1900" b="1" spc="65" dirty="0">
                <a:solidFill>
                  <a:srgbClr val="C00000"/>
                </a:solidFill>
                <a:latin typeface="Times New Roman"/>
                <a:cs typeface="Times New Roman"/>
              </a:rPr>
              <a:t>The</a:t>
            </a:r>
            <a:r>
              <a:rPr sz="1900" b="1" spc="1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900" b="1" spc="20" dirty="0">
                <a:solidFill>
                  <a:srgbClr val="C00000"/>
                </a:solidFill>
                <a:latin typeface="Times New Roman"/>
                <a:cs typeface="Times New Roman"/>
              </a:rPr>
              <a:t>process</a:t>
            </a:r>
            <a:r>
              <a:rPr sz="1900" b="1" spc="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900" b="1" spc="20" dirty="0">
                <a:solidFill>
                  <a:srgbClr val="C00000"/>
                </a:solidFill>
                <a:latin typeface="Times New Roman"/>
                <a:cs typeface="Times New Roman"/>
              </a:rPr>
              <a:t>should</a:t>
            </a:r>
            <a:r>
              <a:rPr sz="1900" b="1" spc="1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900" b="1" spc="65" dirty="0">
                <a:solidFill>
                  <a:srgbClr val="C00000"/>
                </a:solidFill>
                <a:latin typeface="Times New Roman"/>
                <a:cs typeface="Times New Roman"/>
              </a:rPr>
              <a:t>NOT</a:t>
            </a:r>
            <a:r>
              <a:rPr sz="1900" b="1" spc="2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900" b="1" spc="5" dirty="0">
                <a:solidFill>
                  <a:srgbClr val="C00000"/>
                </a:solidFill>
                <a:latin typeface="Times New Roman"/>
                <a:cs typeface="Times New Roman"/>
              </a:rPr>
              <a:t>damage</a:t>
            </a:r>
            <a:r>
              <a:rPr sz="1900" b="1" spc="45" dirty="0">
                <a:solidFill>
                  <a:srgbClr val="C00000"/>
                </a:solidFill>
                <a:latin typeface="Times New Roman"/>
                <a:cs typeface="Times New Roman"/>
              </a:rPr>
              <a:t> the</a:t>
            </a:r>
            <a:r>
              <a:rPr sz="1900" b="1" spc="2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900" b="1" spc="5" dirty="0">
                <a:solidFill>
                  <a:srgbClr val="C00000"/>
                </a:solidFill>
                <a:latin typeface="Times New Roman"/>
                <a:cs typeface="Times New Roman"/>
              </a:rPr>
              <a:t>product</a:t>
            </a:r>
            <a:endParaRPr sz="19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61058" y="3219653"/>
            <a:ext cx="978090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 spc="70" dirty="0"/>
              <a:t>Supernatant,</a:t>
            </a:r>
            <a:r>
              <a:rPr sz="4800" spc="-10" dirty="0"/>
              <a:t> </a:t>
            </a:r>
            <a:r>
              <a:rPr sz="4800" spc="-35" dirty="0"/>
              <a:t>Recovery</a:t>
            </a:r>
            <a:r>
              <a:rPr sz="4800" spc="5" dirty="0"/>
              <a:t> </a:t>
            </a:r>
            <a:r>
              <a:rPr sz="4800" spc="45" dirty="0"/>
              <a:t>and</a:t>
            </a:r>
            <a:r>
              <a:rPr sz="4800" dirty="0"/>
              <a:t> </a:t>
            </a:r>
            <a:r>
              <a:rPr sz="4800" spc="20" dirty="0"/>
              <a:t>Purification</a:t>
            </a:r>
            <a:endParaRPr sz="48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57147" y="74752"/>
            <a:ext cx="786638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3277235" algn="l"/>
              </a:tabLst>
            </a:pPr>
            <a:r>
              <a:rPr spc="30" dirty="0"/>
              <a:t>Separation</a:t>
            </a:r>
            <a:r>
              <a:rPr spc="-40" dirty="0"/>
              <a:t> </a:t>
            </a:r>
            <a:r>
              <a:rPr spc="-135" dirty="0"/>
              <a:t>of	</a:t>
            </a:r>
            <a:r>
              <a:rPr spc="-15" dirty="0"/>
              <a:t>soluble</a:t>
            </a:r>
            <a:r>
              <a:rPr spc="-75" dirty="0"/>
              <a:t> </a:t>
            </a:r>
            <a:r>
              <a:rPr spc="55" dirty="0"/>
              <a:t>products…1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6939" y="949047"/>
            <a:ext cx="7736205" cy="88519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382270" indent="-370205">
              <a:lnSpc>
                <a:spcPct val="100000"/>
              </a:lnSpc>
              <a:spcBef>
                <a:spcPts val="380"/>
              </a:spcBef>
              <a:buAutoNum type="arabicPeriod"/>
              <a:tabLst>
                <a:tab pos="382905" algn="l"/>
              </a:tabLst>
            </a:pPr>
            <a:r>
              <a:rPr sz="2800" b="1" spc="-5" dirty="0">
                <a:latin typeface="Times New Roman"/>
                <a:cs typeface="Times New Roman"/>
              </a:rPr>
              <a:t>Liquid-Liquid</a:t>
            </a:r>
            <a:r>
              <a:rPr sz="2800" b="1" spc="70" dirty="0">
                <a:latin typeface="Times New Roman"/>
                <a:cs typeface="Times New Roman"/>
              </a:rPr>
              <a:t> </a:t>
            </a:r>
            <a:r>
              <a:rPr sz="2800" b="1" spc="35" dirty="0">
                <a:latin typeface="Times New Roman"/>
                <a:cs typeface="Times New Roman"/>
              </a:rPr>
              <a:t>Extraction</a:t>
            </a:r>
            <a:endParaRPr sz="2800">
              <a:latin typeface="Times New Roman"/>
              <a:cs typeface="Times New Roman"/>
            </a:endParaRPr>
          </a:p>
          <a:p>
            <a:pPr marL="709930" lvl="1" indent="-240665">
              <a:lnSpc>
                <a:spcPct val="100000"/>
              </a:lnSpc>
              <a:spcBef>
                <a:spcPts val="245"/>
              </a:spcBef>
              <a:buSzPct val="95833"/>
              <a:buFont typeface="Wingdings"/>
              <a:buChar char=""/>
              <a:tabLst>
                <a:tab pos="710565" algn="l"/>
              </a:tabLst>
            </a:pPr>
            <a:r>
              <a:rPr sz="2400" spc="85" dirty="0">
                <a:latin typeface="Times New Roman"/>
                <a:cs typeface="Times New Roman"/>
              </a:rPr>
              <a:t>In</a:t>
            </a:r>
            <a:r>
              <a:rPr sz="2400" spc="5" dirty="0">
                <a:latin typeface="Times New Roman"/>
                <a:cs typeface="Times New Roman"/>
              </a:rPr>
              <a:t> bio-production,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55" dirty="0">
                <a:latin typeface="Times New Roman"/>
                <a:cs typeface="Times New Roman"/>
              </a:rPr>
              <a:t>the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-15" dirty="0">
                <a:latin typeface="Times New Roman"/>
                <a:cs typeface="Times New Roman"/>
              </a:rPr>
              <a:t>heavy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phase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is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20" dirty="0">
                <a:latin typeface="Times New Roman"/>
                <a:cs typeface="Times New Roman"/>
              </a:rPr>
              <a:t>fermentation</a:t>
            </a:r>
            <a:r>
              <a:rPr sz="2400" spc="25" dirty="0">
                <a:latin typeface="Times New Roman"/>
                <a:cs typeface="Times New Roman"/>
              </a:rPr>
              <a:t> </a:t>
            </a:r>
            <a:r>
              <a:rPr sz="2400" spc="65" dirty="0">
                <a:latin typeface="Times New Roman"/>
                <a:cs typeface="Times New Roman"/>
              </a:rPr>
              <a:t>broth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374394" y="2227579"/>
            <a:ext cx="74339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2729" indent="-240665">
              <a:lnSpc>
                <a:spcPct val="100000"/>
              </a:lnSpc>
              <a:spcBef>
                <a:spcPts val="100"/>
              </a:spcBef>
              <a:buSzPct val="95833"/>
              <a:buFont typeface="Wingdings"/>
              <a:buChar char=""/>
              <a:tabLst>
                <a:tab pos="253365" algn="l"/>
              </a:tabLst>
            </a:pPr>
            <a:r>
              <a:rPr sz="2400" spc="85" dirty="0">
                <a:latin typeface="Times New Roman"/>
                <a:cs typeface="Times New Roman"/>
              </a:rPr>
              <a:t>The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45" dirty="0">
                <a:latin typeface="Times New Roman"/>
                <a:cs typeface="Times New Roman"/>
              </a:rPr>
              <a:t>light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phase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is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55" dirty="0">
                <a:latin typeface="Times New Roman"/>
                <a:cs typeface="Times New Roman"/>
              </a:rPr>
              <a:t>the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15" dirty="0">
                <a:latin typeface="Times New Roman"/>
                <a:cs typeface="Times New Roman"/>
              </a:rPr>
              <a:t>organic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15" dirty="0">
                <a:latin typeface="Times New Roman"/>
                <a:cs typeface="Times New Roman"/>
              </a:rPr>
              <a:t>solvent </a:t>
            </a:r>
            <a:r>
              <a:rPr sz="2400" spc="-55" dirty="0">
                <a:latin typeface="Times New Roman"/>
                <a:cs typeface="Times New Roman"/>
              </a:rPr>
              <a:t>e.g.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5" dirty="0">
                <a:latin typeface="Times New Roman"/>
                <a:cs typeface="Times New Roman"/>
              </a:rPr>
              <a:t>Isoamyl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10" dirty="0">
                <a:latin typeface="Times New Roman"/>
                <a:cs typeface="Times New Roman"/>
              </a:rPr>
              <a:t>acetate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374394" y="2985262"/>
            <a:ext cx="7050405" cy="8121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3365" marR="5080" indent="-253365">
              <a:lnSpc>
                <a:spcPct val="107500"/>
              </a:lnSpc>
              <a:spcBef>
                <a:spcPts val="100"/>
              </a:spcBef>
              <a:buSzPct val="95833"/>
              <a:buFont typeface="Wingdings"/>
              <a:buChar char=""/>
              <a:tabLst>
                <a:tab pos="253365" algn="l"/>
              </a:tabLst>
            </a:pPr>
            <a:r>
              <a:rPr sz="2400" spc="45" dirty="0">
                <a:latin typeface="Times New Roman"/>
                <a:cs typeface="Times New Roman"/>
              </a:rPr>
              <a:t>These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spc="15" dirty="0">
                <a:latin typeface="Times New Roman"/>
                <a:cs typeface="Times New Roman"/>
              </a:rPr>
              <a:t>organic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15" dirty="0">
                <a:latin typeface="Times New Roman"/>
                <a:cs typeface="Times New Roman"/>
              </a:rPr>
              <a:t>solvents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30" dirty="0">
                <a:latin typeface="Times New Roman"/>
                <a:cs typeface="Times New Roman"/>
              </a:rPr>
              <a:t>are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30" dirty="0">
                <a:latin typeface="Times New Roman"/>
                <a:cs typeface="Times New Roman"/>
              </a:rPr>
              <a:t>immiscible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35" dirty="0">
                <a:latin typeface="Times New Roman"/>
                <a:cs typeface="Times New Roman"/>
              </a:rPr>
              <a:t>with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spc="55" dirty="0">
                <a:latin typeface="Times New Roman"/>
                <a:cs typeface="Times New Roman"/>
              </a:rPr>
              <a:t>the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30" dirty="0">
                <a:latin typeface="Times New Roman"/>
                <a:cs typeface="Times New Roman"/>
              </a:rPr>
              <a:t>culture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65" dirty="0">
                <a:latin typeface="Times New Roman"/>
                <a:cs typeface="Times New Roman"/>
              </a:rPr>
              <a:t>broth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spc="25" dirty="0">
                <a:latin typeface="Times New Roman"/>
                <a:cs typeface="Times New Roman"/>
              </a:rPr>
              <a:t>and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30" dirty="0">
                <a:latin typeface="Times New Roman"/>
                <a:cs typeface="Times New Roman"/>
              </a:rPr>
              <a:t>are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15" dirty="0">
                <a:latin typeface="Times New Roman"/>
                <a:cs typeface="Times New Roman"/>
              </a:rPr>
              <a:t>non-toxic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374394" y="4163694"/>
            <a:ext cx="9551035" cy="19265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3365" marR="3070860" indent="-253365">
              <a:lnSpc>
                <a:spcPct val="107500"/>
              </a:lnSpc>
              <a:spcBef>
                <a:spcPts val="100"/>
              </a:spcBef>
              <a:buSzPct val="95833"/>
              <a:buFont typeface="Wingdings"/>
              <a:buChar char=""/>
              <a:tabLst>
                <a:tab pos="253365" algn="l"/>
              </a:tabLst>
            </a:pPr>
            <a:r>
              <a:rPr sz="2400" spc="55" dirty="0">
                <a:latin typeface="Times New Roman"/>
                <a:cs typeface="Times New Roman"/>
              </a:rPr>
              <a:t>Product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65" dirty="0">
                <a:latin typeface="Times New Roman"/>
                <a:cs typeface="Times New Roman"/>
              </a:rPr>
              <a:t>to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be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isolated </a:t>
            </a:r>
            <a:r>
              <a:rPr sz="2400" spc="45" dirty="0">
                <a:latin typeface="Times New Roman"/>
                <a:cs typeface="Times New Roman"/>
              </a:rPr>
              <a:t>must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30" dirty="0">
                <a:latin typeface="Times New Roman"/>
                <a:cs typeface="Times New Roman"/>
              </a:rPr>
              <a:t>have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30" dirty="0">
                <a:latin typeface="Times New Roman"/>
                <a:cs typeface="Times New Roman"/>
              </a:rPr>
              <a:t>high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spc="30" dirty="0">
                <a:latin typeface="Times New Roman"/>
                <a:cs typeface="Times New Roman"/>
              </a:rPr>
              <a:t>distribution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40" dirty="0">
                <a:latin typeface="Times New Roman"/>
                <a:cs typeface="Times New Roman"/>
              </a:rPr>
              <a:t>coefficient</a:t>
            </a:r>
            <a:r>
              <a:rPr sz="2400" spc="20" dirty="0">
                <a:latin typeface="Times New Roman"/>
                <a:cs typeface="Times New Roman"/>
              </a:rPr>
              <a:t> </a:t>
            </a:r>
            <a:r>
              <a:rPr sz="2400" spc="10" dirty="0">
                <a:latin typeface="Times New Roman"/>
                <a:cs typeface="Times New Roman"/>
              </a:rPr>
              <a:t>in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spc="55" dirty="0">
                <a:latin typeface="Times New Roman"/>
                <a:cs typeface="Times New Roman"/>
              </a:rPr>
              <a:t>the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50" dirty="0">
                <a:latin typeface="Times New Roman"/>
                <a:cs typeface="Times New Roman"/>
              </a:rPr>
              <a:t>light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15" dirty="0">
                <a:latin typeface="Times New Roman"/>
                <a:cs typeface="Times New Roman"/>
              </a:rPr>
              <a:t>solvent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Font typeface="Wingdings"/>
              <a:buChar char=""/>
            </a:pPr>
            <a:endParaRPr sz="2850">
              <a:latin typeface="Times New Roman"/>
              <a:cs typeface="Times New Roman"/>
            </a:endParaRPr>
          </a:p>
          <a:p>
            <a:pPr marL="327660" indent="-315595">
              <a:lnSpc>
                <a:spcPts val="2735"/>
              </a:lnSpc>
              <a:buSzPct val="95833"/>
              <a:buFont typeface="Wingdings"/>
              <a:buChar char=""/>
              <a:tabLst>
                <a:tab pos="328295" algn="l"/>
              </a:tabLst>
            </a:pPr>
            <a:r>
              <a:rPr sz="2400" spc="-50" dirty="0">
                <a:latin typeface="Times New Roman"/>
                <a:cs typeface="Times New Roman"/>
              </a:rPr>
              <a:t>Kd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spc="245" dirty="0">
                <a:latin typeface="Times New Roman"/>
                <a:cs typeface="Times New Roman"/>
              </a:rPr>
              <a:t>=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85" dirty="0">
                <a:latin typeface="Times New Roman"/>
                <a:cs typeface="Times New Roman"/>
              </a:rPr>
              <a:t>YL/XH: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15" dirty="0">
                <a:latin typeface="Times New Roman"/>
                <a:cs typeface="Times New Roman"/>
              </a:rPr>
              <a:t>YL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25" dirty="0">
                <a:latin typeface="Times New Roman"/>
                <a:cs typeface="Times New Roman"/>
              </a:rPr>
              <a:t>concentration</a:t>
            </a:r>
            <a:r>
              <a:rPr sz="2400" spc="10" dirty="0">
                <a:latin typeface="Times New Roman"/>
                <a:cs typeface="Times New Roman"/>
              </a:rPr>
              <a:t> in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55" dirty="0">
                <a:latin typeface="Times New Roman"/>
                <a:cs typeface="Times New Roman"/>
              </a:rPr>
              <a:t>the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50" dirty="0">
                <a:latin typeface="Times New Roman"/>
                <a:cs typeface="Times New Roman"/>
              </a:rPr>
              <a:t>light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45" dirty="0">
                <a:latin typeface="Times New Roman"/>
                <a:cs typeface="Times New Roman"/>
              </a:rPr>
              <a:t>solvent/Concentration</a:t>
            </a:r>
            <a:r>
              <a:rPr sz="2400" spc="35" dirty="0">
                <a:latin typeface="Times New Roman"/>
                <a:cs typeface="Times New Roman"/>
              </a:rPr>
              <a:t> </a:t>
            </a:r>
            <a:r>
              <a:rPr sz="2400" spc="10" dirty="0">
                <a:latin typeface="Times New Roman"/>
                <a:cs typeface="Times New Roman"/>
              </a:rPr>
              <a:t>in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spc="55" dirty="0">
                <a:latin typeface="Times New Roman"/>
                <a:cs typeface="Times New Roman"/>
              </a:rPr>
              <a:t>the</a:t>
            </a:r>
            <a:endParaRPr sz="2400">
              <a:latin typeface="Times New Roman"/>
              <a:cs typeface="Times New Roman"/>
            </a:endParaRPr>
          </a:p>
          <a:p>
            <a:pPr marL="2298700">
              <a:lnSpc>
                <a:spcPts val="2735"/>
              </a:lnSpc>
              <a:tabLst>
                <a:tab pos="3171825" algn="l"/>
              </a:tabLst>
            </a:pPr>
            <a:r>
              <a:rPr sz="2400" spc="-15" dirty="0">
                <a:latin typeface="Times New Roman"/>
                <a:cs typeface="Times New Roman"/>
              </a:rPr>
              <a:t>heavy	</a:t>
            </a:r>
            <a:r>
              <a:rPr sz="2400" spc="15" dirty="0">
                <a:latin typeface="Times New Roman"/>
                <a:cs typeface="Times New Roman"/>
              </a:rPr>
              <a:t>solvent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8961119" y="1228344"/>
            <a:ext cx="1906905" cy="1266825"/>
          </a:xfrm>
          <a:custGeom>
            <a:avLst/>
            <a:gdLst/>
            <a:ahLst/>
            <a:cxnLst/>
            <a:rect l="l" t="t" r="r" b="b"/>
            <a:pathLst>
              <a:path w="1906904" h="1266825">
                <a:moveTo>
                  <a:pt x="0" y="1266443"/>
                </a:moveTo>
                <a:lnTo>
                  <a:pt x="1906524" y="1266443"/>
                </a:lnTo>
                <a:lnTo>
                  <a:pt x="1906524" y="0"/>
                </a:lnTo>
                <a:lnTo>
                  <a:pt x="0" y="0"/>
                </a:lnTo>
                <a:lnTo>
                  <a:pt x="0" y="1266443"/>
                </a:lnTo>
                <a:close/>
              </a:path>
            </a:pathLst>
          </a:custGeom>
          <a:ln w="12192">
            <a:solidFill>
              <a:srgbClr val="4170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8961119" y="1228344"/>
            <a:ext cx="1906905" cy="1266825"/>
          </a:xfrm>
          <a:prstGeom prst="rect">
            <a:avLst/>
          </a:prstGeom>
          <a:solidFill>
            <a:srgbClr val="5B9BD4"/>
          </a:solidFill>
          <a:ln w="12192">
            <a:solidFill>
              <a:srgbClr val="41709C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450">
              <a:latin typeface="Times New Roman"/>
              <a:cs typeface="Times New Roman"/>
            </a:endParaRPr>
          </a:p>
          <a:p>
            <a:pPr marL="569595">
              <a:lnSpc>
                <a:spcPct val="100000"/>
              </a:lnSpc>
            </a:pPr>
            <a:r>
              <a:rPr sz="1800" spc="-5" dirty="0">
                <a:solidFill>
                  <a:srgbClr val="FFFFFF"/>
                </a:solidFill>
                <a:latin typeface="Calibri"/>
                <a:cs typeface="Calibri"/>
              </a:rPr>
              <a:t>Light,</a:t>
            </a:r>
            <a:r>
              <a:rPr sz="1800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FFFFFF"/>
                </a:solidFill>
                <a:latin typeface="Calibri"/>
                <a:cs typeface="Calibri"/>
              </a:rPr>
              <a:t>YL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961119" y="2500883"/>
            <a:ext cx="1906905" cy="1268095"/>
          </a:xfrm>
          <a:prstGeom prst="rect">
            <a:avLst/>
          </a:prstGeom>
          <a:solidFill>
            <a:srgbClr val="0000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450">
              <a:latin typeface="Times New Roman"/>
              <a:cs typeface="Times New Roman"/>
            </a:endParaRPr>
          </a:p>
          <a:p>
            <a:pPr marL="491490">
              <a:lnSpc>
                <a:spcPct val="100000"/>
              </a:lnSpc>
            </a:pPr>
            <a:r>
              <a:rPr sz="1800" spc="-30" dirty="0">
                <a:solidFill>
                  <a:srgbClr val="FFFFFF"/>
                </a:solidFill>
                <a:latin typeface="Calibri"/>
                <a:cs typeface="Calibri"/>
              </a:rPr>
              <a:t>Heavy, </a:t>
            </a:r>
            <a:r>
              <a:rPr sz="1800" spc="-5" dirty="0">
                <a:solidFill>
                  <a:srgbClr val="FFFFFF"/>
                </a:solidFill>
                <a:latin typeface="Calibri"/>
                <a:cs typeface="Calibri"/>
              </a:rPr>
              <a:t>XH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57147" y="74752"/>
            <a:ext cx="786638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3277235" algn="l"/>
              </a:tabLst>
            </a:pPr>
            <a:r>
              <a:rPr spc="30" dirty="0"/>
              <a:t>Separation</a:t>
            </a:r>
            <a:r>
              <a:rPr spc="-40" dirty="0"/>
              <a:t> </a:t>
            </a:r>
            <a:r>
              <a:rPr spc="-135" dirty="0"/>
              <a:t>of	</a:t>
            </a:r>
            <a:r>
              <a:rPr spc="-15" dirty="0"/>
              <a:t>soluble</a:t>
            </a:r>
            <a:r>
              <a:rPr spc="-75" dirty="0"/>
              <a:t> </a:t>
            </a:r>
            <a:r>
              <a:rPr spc="55" dirty="0"/>
              <a:t>products…2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6939" y="1115670"/>
            <a:ext cx="9693910" cy="486664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380"/>
              </a:spcBef>
              <a:buFont typeface="Times New Roman"/>
              <a:buAutoNum type="arabicPeriod" startAt="2"/>
              <a:tabLst>
                <a:tab pos="357505" algn="l"/>
              </a:tabLst>
            </a:pPr>
            <a:r>
              <a:rPr sz="2800" b="1" spc="35" dirty="0">
                <a:latin typeface="Times New Roman"/>
                <a:cs typeface="Times New Roman"/>
              </a:rPr>
              <a:t>Precipitation</a:t>
            </a:r>
            <a:endParaRPr sz="2800">
              <a:latin typeface="Times New Roman"/>
              <a:cs typeface="Times New Roman"/>
            </a:endParaRPr>
          </a:p>
          <a:p>
            <a:pPr marL="698500" lvl="1" indent="-229235">
              <a:lnSpc>
                <a:spcPct val="100000"/>
              </a:lnSpc>
              <a:spcBef>
                <a:spcPts val="245"/>
              </a:spcBef>
              <a:buFont typeface="Arial MT"/>
              <a:buChar char="•"/>
              <a:tabLst>
                <a:tab pos="699135" algn="l"/>
              </a:tabLst>
            </a:pPr>
            <a:r>
              <a:rPr sz="2400" spc="70" dirty="0">
                <a:latin typeface="Times New Roman"/>
                <a:cs typeface="Times New Roman"/>
              </a:rPr>
              <a:t>This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is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done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spc="30" dirty="0">
                <a:latin typeface="Times New Roman"/>
                <a:cs typeface="Times New Roman"/>
              </a:rPr>
              <a:t>using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10" dirty="0">
                <a:latin typeface="Times New Roman"/>
                <a:cs typeface="Times New Roman"/>
              </a:rPr>
              <a:t>inorganic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35" dirty="0">
                <a:latin typeface="Times New Roman"/>
                <a:cs typeface="Times New Roman"/>
              </a:rPr>
              <a:t>salts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such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-50" dirty="0">
                <a:latin typeface="Times New Roman"/>
                <a:cs typeface="Times New Roman"/>
              </a:rPr>
              <a:t>as:</a:t>
            </a:r>
            <a:endParaRPr sz="2400">
              <a:latin typeface="Times New Roman"/>
              <a:cs typeface="Times New Roman"/>
            </a:endParaRPr>
          </a:p>
          <a:p>
            <a:pPr marL="1155700" lvl="2" indent="-229235">
              <a:lnSpc>
                <a:spcPct val="100000"/>
              </a:lnSpc>
              <a:spcBef>
                <a:spcPts val="280"/>
              </a:spcBef>
              <a:buFont typeface="Wingdings"/>
              <a:buChar char=""/>
              <a:tabLst>
                <a:tab pos="1156335" algn="l"/>
              </a:tabLst>
            </a:pPr>
            <a:r>
              <a:rPr sz="2000" spc="-5" dirty="0">
                <a:latin typeface="Times New Roman"/>
                <a:cs typeface="Times New Roman"/>
              </a:rPr>
              <a:t>Ammonium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Sulphate</a:t>
            </a:r>
            <a:endParaRPr sz="2000">
              <a:latin typeface="Times New Roman"/>
              <a:cs typeface="Times New Roman"/>
            </a:endParaRPr>
          </a:p>
          <a:p>
            <a:pPr marL="1155700" lvl="2" indent="-229235">
              <a:lnSpc>
                <a:spcPct val="100000"/>
              </a:lnSpc>
              <a:spcBef>
                <a:spcPts val="265"/>
              </a:spcBef>
              <a:buFont typeface="Wingdings"/>
              <a:buChar char=""/>
              <a:tabLst>
                <a:tab pos="1156335" algn="l"/>
              </a:tabLst>
            </a:pPr>
            <a:r>
              <a:rPr sz="2000" spc="-15" dirty="0">
                <a:latin typeface="Times New Roman"/>
                <a:cs typeface="Times New Roman"/>
              </a:rPr>
              <a:t>Sodium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Sulphate</a:t>
            </a:r>
            <a:endParaRPr sz="2000">
              <a:latin typeface="Times New Roman"/>
              <a:cs typeface="Times New Roman"/>
            </a:endParaRPr>
          </a:p>
          <a:p>
            <a:pPr lvl="2">
              <a:lnSpc>
                <a:spcPct val="100000"/>
              </a:lnSpc>
              <a:spcBef>
                <a:spcPts val="5"/>
              </a:spcBef>
              <a:buFont typeface="Wingdings"/>
              <a:buChar char=""/>
            </a:pPr>
            <a:endParaRPr sz="2750">
              <a:latin typeface="Times New Roman"/>
              <a:cs typeface="Times New Roman"/>
            </a:endParaRPr>
          </a:p>
          <a:p>
            <a:pPr marL="698500" marR="5080" lvl="1" indent="-228600">
              <a:lnSpc>
                <a:spcPts val="2590"/>
              </a:lnSpc>
              <a:buFont typeface="Arial MT"/>
              <a:buChar char="•"/>
              <a:tabLst>
                <a:tab pos="699135" algn="l"/>
              </a:tabLst>
            </a:pPr>
            <a:r>
              <a:rPr sz="2400" spc="65" dirty="0">
                <a:latin typeface="Times New Roman"/>
                <a:cs typeface="Times New Roman"/>
              </a:rPr>
              <a:t>They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25" dirty="0">
                <a:latin typeface="Times New Roman"/>
                <a:cs typeface="Times New Roman"/>
              </a:rPr>
              <a:t>act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by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15" dirty="0">
                <a:latin typeface="Times New Roman"/>
                <a:cs typeface="Times New Roman"/>
              </a:rPr>
              <a:t>increasing</a:t>
            </a:r>
            <a:r>
              <a:rPr sz="2400" spc="20" dirty="0">
                <a:latin typeface="Times New Roman"/>
                <a:cs typeface="Times New Roman"/>
              </a:rPr>
              <a:t> </a:t>
            </a:r>
            <a:r>
              <a:rPr sz="2400" spc="55" dirty="0">
                <a:latin typeface="Times New Roman"/>
                <a:cs typeface="Times New Roman"/>
              </a:rPr>
              <a:t>the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25" dirty="0">
                <a:latin typeface="Times New Roman"/>
                <a:cs typeface="Times New Roman"/>
              </a:rPr>
              <a:t>ionic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60" dirty="0">
                <a:latin typeface="Times New Roman"/>
                <a:cs typeface="Times New Roman"/>
              </a:rPr>
              <a:t>strength,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55" dirty="0">
                <a:latin typeface="Times New Roman"/>
                <a:cs typeface="Times New Roman"/>
              </a:rPr>
              <a:t>the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35" dirty="0">
                <a:latin typeface="Times New Roman"/>
                <a:cs typeface="Times New Roman"/>
              </a:rPr>
              <a:t>salt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45" dirty="0">
                <a:latin typeface="Times New Roman"/>
                <a:cs typeface="Times New Roman"/>
              </a:rPr>
              <a:t>interacting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20" dirty="0">
                <a:latin typeface="Times New Roman"/>
                <a:cs typeface="Times New Roman"/>
              </a:rPr>
              <a:t>more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35" dirty="0">
                <a:latin typeface="Times New Roman"/>
                <a:cs typeface="Times New Roman"/>
              </a:rPr>
              <a:t>with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35" dirty="0">
                <a:latin typeface="Times New Roman"/>
                <a:cs typeface="Times New Roman"/>
              </a:rPr>
              <a:t>water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hence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25" dirty="0">
                <a:latin typeface="Times New Roman"/>
                <a:cs typeface="Times New Roman"/>
              </a:rPr>
              <a:t>precipitating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35" dirty="0">
                <a:latin typeface="Times New Roman"/>
                <a:cs typeface="Times New Roman"/>
              </a:rPr>
              <a:t>proteins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25" dirty="0">
                <a:latin typeface="Times New Roman"/>
                <a:cs typeface="Times New Roman"/>
              </a:rPr>
              <a:t>and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55" dirty="0">
                <a:latin typeface="Times New Roman"/>
                <a:cs typeface="Times New Roman"/>
              </a:rPr>
              <a:t>other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35" dirty="0">
                <a:latin typeface="Times New Roman"/>
                <a:cs typeface="Times New Roman"/>
              </a:rPr>
              <a:t>large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molecules</a:t>
            </a:r>
            <a:endParaRPr sz="2400">
              <a:latin typeface="Times New Roman"/>
              <a:cs typeface="Times New Roman"/>
            </a:endParaRPr>
          </a:p>
          <a:p>
            <a:pPr lvl="1">
              <a:lnSpc>
                <a:spcPct val="100000"/>
              </a:lnSpc>
              <a:buFont typeface="Arial MT"/>
              <a:buChar char="•"/>
            </a:pPr>
            <a:endParaRPr sz="2850">
              <a:latin typeface="Times New Roman"/>
              <a:cs typeface="Times New Roman"/>
            </a:endParaRPr>
          </a:p>
          <a:p>
            <a:pPr marL="698500" lvl="1" indent="-229235">
              <a:lnSpc>
                <a:spcPct val="100000"/>
              </a:lnSpc>
              <a:buFont typeface="Arial MT"/>
              <a:buChar char="•"/>
              <a:tabLst>
                <a:tab pos="699135" algn="l"/>
              </a:tabLst>
            </a:pPr>
            <a:r>
              <a:rPr sz="2400" spc="70" dirty="0">
                <a:latin typeface="Times New Roman"/>
                <a:cs typeface="Times New Roman"/>
              </a:rPr>
              <a:t>This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15" dirty="0">
                <a:latin typeface="Times New Roman"/>
                <a:cs typeface="Times New Roman"/>
              </a:rPr>
              <a:t>precipitation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is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35" dirty="0">
                <a:latin typeface="Times New Roman"/>
                <a:cs typeface="Times New Roman"/>
              </a:rPr>
              <a:t>affected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spc="-65" dirty="0">
                <a:latin typeface="Times New Roman"/>
                <a:cs typeface="Times New Roman"/>
              </a:rPr>
              <a:t>by:</a:t>
            </a:r>
            <a:endParaRPr sz="2400">
              <a:latin typeface="Times New Roman"/>
              <a:cs typeface="Times New Roman"/>
            </a:endParaRPr>
          </a:p>
          <a:p>
            <a:pPr marL="1155700" lvl="2" indent="-229235">
              <a:lnSpc>
                <a:spcPct val="100000"/>
              </a:lnSpc>
              <a:spcBef>
                <a:spcPts val="280"/>
              </a:spcBef>
              <a:buFont typeface="Wingdings"/>
              <a:buChar char=""/>
              <a:tabLst>
                <a:tab pos="1156335" algn="l"/>
              </a:tabLst>
            </a:pPr>
            <a:r>
              <a:rPr sz="2000" spc="40" dirty="0">
                <a:latin typeface="Times New Roman"/>
                <a:cs typeface="Times New Roman"/>
              </a:rPr>
              <a:t>pH</a:t>
            </a:r>
            <a:endParaRPr sz="2000">
              <a:latin typeface="Times New Roman"/>
              <a:cs typeface="Times New Roman"/>
            </a:endParaRPr>
          </a:p>
          <a:p>
            <a:pPr marL="1155700" lvl="2" indent="-229235">
              <a:lnSpc>
                <a:spcPct val="100000"/>
              </a:lnSpc>
              <a:spcBef>
                <a:spcPts val="270"/>
              </a:spcBef>
              <a:buFont typeface="Wingdings"/>
              <a:buChar char=""/>
              <a:tabLst>
                <a:tab pos="1156335" algn="l"/>
              </a:tabLst>
            </a:pPr>
            <a:r>
              <a:rPr sz="2000" spc="30" dirty="0">
                <a:latin typeface="Times New Roman"/>
                <a:cs typeface="Times New Roman"/>
              </a:rPr>
              <a:t>Temperature</a:t>
            </a:r>
            <a:endParaRPr sz="2000">
              <a:latin typeface="Times New Roman"/>
              <a:cs typeface="Times New Roman"/>
            </a:endParaRPr>
          </a:p>
          <a:p>
            <a:pPr lvl="2">
              <a:lnSpc>
                <a:spcPct val="100000"/>
              </a:lnSpc>
              <a:spcBef>
                <a:spcPts val="50"/>
              </a:spcBef>
              <a:buFont typeface="Wingdings"/>
              <a:buChar char=""/>
            </a:pPr>
            <a:endParaRPr sz="2800">
              <a:latin typeface="Times New Roman"/>
              <a:cs typeface="Times New Roman"/>
            </a:endParaRPr>
          </a:p>
          <a:p>
            <a:pPr marL="698500" lvl="1" indent="-229235">
              <a:lnSpc>
                <a:spcPct val="100000"/>
              </a:lnSpc>
              <a:buFont typeface="Arial MT"/>
              <a:buChar char="•"/>
              <a:tabLst>
                <a:tab pos="699135" algn="l"/>
              </a:tabLst>
            </a:pPr>
            <a:r>
              <a:rPr sz="2400" spc="50" dirty="0">
                <a:latin typeface="Times New Roman"/>
                <a:cs typeface="Times New Roman"/>
              </a:rPr>
              <a:t>Proteins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30" dirty="0">
                <a:latin typeface="Times New Roman"/>
                <a:cs typeface="Times New Roman"/>
              </a:rPr>
              <a:t>are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usually</a:t>
            </a:r>
            <a:r>
              <a:rPr sz="2400" spc="10" dirty="0">
                <a:latin typeface="Times New Roman"/>
                <a:cs typeface="Times New Roman"/>
              </a:rPr>
              <a:t> precipitated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45" dirty="0">
                <a:latin typeface="Times New Roman"/>
                <a:cs typeface="Times New Roman"/>
              </a:rPr>
              <a:t>at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spc="50" dirty="0">
                <a:latin typeface="Times New Roman"/>
                <a:cs typeface="Times New Roman"/>
              </a:rPr>
              <a:t>their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Isoelectic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30" dirty="0">
                <a:latin typeface="Times New Roman"/>
                <a:cs typeface="Times New Roman"/>
              </a:rPr>
              <a:t>points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958</Words>
  <Application>Microsoft Office PowerPoint</Application>
  <PresentationFormat>Widescreen</PresentationFormat>
  <Paragraphs>147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6" baseType="lpstr">
      <vt:lpstr>Arial MT</vt:lpstr>
      <vt:lpstr>Calibri</vt:lpstr>
      <vt:lpstr>Calibri Light</vt:lpstr>
      <vt:lpstr>Courier New</vt:lpstr>
      <vt:lpstr>Söhne</vt:lpstr>
      <vt:lpstr>Tahoma</vt:lpstr>
      <vt:lpstr>Times New Roman</vt:lpstr>
      <vt:lpstr>Wingdings</vt:lpstr>
      <vt:lpstr>Office Theme</vt:lpstr>
      <vt:lpstr>PowerPoint Presentation</vt:lpstr>
      <vt:lpstr>PowerPoint Presentation</vt:lpstr>
      <vt:lpstr>Estimated cost contribution of Research-to-Commercialization (R2C) of bioproducts </vt:lpstr>
      <vt:lpstr>Industrial Recovery and Purification of Bio-products</vt:lpstr>
      <vt:lpstr>Cell disruption</vt:lpstr>
      <vt:lpstr>PowerPoint Presentation</vt:lpstr>
      <vt:lpstr>Supernatant, Recovery and Purification</vt:lpstr>
      <vt:lpstr>Separation of soluble products…1</vt:lpstr>
      <vt:lpstr>Separation of soluble products…2</vt:lpstr>
      <vt:lpstr>Separation of soluble products…3</vt:lpstr>
      <vt:lpstr>Separation of soluble products…4</vt:lpstr>
      <vt:lpstr>Separation of soluble products…5</vt:lpstr>
      <vt:lpstr>Separation of soluble products…6</vt:lpstr>
      <vt:lpstr>Separation of soluble products…7</vt:lpstr>
      <vt:lpstr>Separation of soluble products…8</vt:lpstr>
      <vt:lpstr>Separation of soluble products…7</vt:lpstr>
      <vt:lpstr>8. others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PUB 3112: BIO-PRODUCT AND FORMULATION 45 CREDITS HOURS</dc:title>
  <dc:creator>James h. Kimotho</dc:creator>
  <cp:lastModifiedBy>James Kimotho</cp:lastModifiedBy>
  <cp:revision>3</cp:revision>
  <dcterms:created xsi:type="dcterms:W3CDTF">2023-11-09T16:10:16Z</dcterms:created>
  <dcterms:modified xsi:type="dcterms:W3CDTF">2026-02-09T15:07:15Z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2020-01-09T00:00:00Z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2023-11-09T00:00:00Z</vt:filetime>
  </property>
</Properties>
</file>