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59" d="100"/>
          <a:sy n="59" d="100"/>
        </p:scale>
        <p:origin x="1500" y="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2/14/2026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2/14/2026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2/14/2026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2/14/2026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Formulation of  biotherapeutics – vaccines as models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dirty="0"/>
              <a:t>Lecture </a:t>
            </a:r>
            <a:r>
              <a:rPr lang="en-US" dirty="0"/>
              <a:t>8</a:t>
            </a:r>
            <a:r>
              <a:rPr dirty="0"/>
              <a:t> &amp; </a:t>
            </a:r>
            <a:r>
              <a:rPr lang="en-US" dirty="0"/>
              <a:t>9</a:t>
            </a:r>
            <a:endParaRPr dirty="0"/>
          </a:p>
          <a:p>
            <a:r>
              <a:rPr dirty="0"/>
              <a:t>Biotechnology Product Development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Lecture 2: Validation Pipeline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Failure-mode mapping</a:t>
            </a:r>
          </a:p>
          <a:p>
            <a:pPr lvl="1"/>
            <a:r>
              <a:t>In-silico redesign</a:t>
            </a:r>
          </a:p>
          <a:p>
            <a:pPr lvl="1"/>
            <a:r>
              <a:t>Formulation optimization</a:t>
            </a:r>
          </a:p>
          <a:p>
            <a:pPr lvl="1"/>
            <a:r>
              <a:t>Stress simulation &amp; immunogenicity testing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Stress Simulation (Field-Relevant)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Freeze–thaw cycles (-20°C)</a:t>
            </a:r>
          </a:p>
          <a:p>
            <a:pPr lvl="1"/>
            <a:r>
              <a:t>Heat exposure (25–40°C)</a:t>
            </a:r>
          </a:p>
          <a:p>
            <a:pPr lvl="1"/>
            <a:r>
              <a:t>Combined worst-case scenarios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Analytical Assays – Protein Platforms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Adsorption/desorption analysis</a:t>
            </a:r>
          </a:p>
          <a:p>
            <a:pPr lvl="1"/>
            <a:r>
              <a:t>DLS particle sizing</a:t>
            </a:r>
          </a:p>
          <a:p>
            <a:pPr lvl="1"/>
            <a:r>
              <a:t>Conformational ELISA</a:t>
            </a:r>
          </a:p>
          <a:p>
            <a:pPr lvl="1"/>
            <a:r>
              <a:t>SDS-PAGE stability profiling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Analytical Assays – mRNA-LNP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RNA Integrity Number (RIN)</a:t>
            </a:r>
          </a:p>
          <a:p>
            <a:pPr lvl="1"/>
            <a:r>
              <a:t>RT-qPCR integrity mapping</a:t>
            </a:r>
          </a:p>
          <a:p>
            <a:pPr lvl="1"/>
            <a:r>
              <a:t>Encapsulation efficiency</a:t>
            </a:r>
          </a:p>
          <a:p>
            <a:pPr lvl="1"/>
            <a:r>
              <a:t>Cryo-TEM imaging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Linking CQA to Potency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Molecular damage → CQA loss → Potency decline</a:t>
            </a:r>
          </a:p>
          <a:p>
            <a:pPr lvl="1"/>
            <a:r>
              <a:t>Integration of physicochemical &amp; functional data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In Vivo Immunogenicity Model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BALB/c randomized arms</a:t>
            </a:r>
          </a:p>
          <a:p>
            <a:pPr lvl="1"/>
            <a:r>
              <a:t>IgG titers &amp; avidity index</a:t>
            </a:r>
          </a:p>
          <a:p>
            <a:pPr lvl="1"/>
            <a:r>
              <a:t>IFN-γ, IL-2, TNF-α profiling</a:t>
            </a:r>
          </a:p>
          <a:p>
            <a:pPr lvl="1"/>
            <a:r>
              <a:t>Durability tracking (8–12 weeks)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Host Immunomodulation Strategy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Zinc, Vitamin D, Iron, Selenium</a:t>
            </a:r>
          </a:p>
          <a:p>
            <a:pPr lvl="1"/>
            <a:r>
              <a:t>Enhancing antibody durability</a:t>
            </a:r>
          </a:p>
          <a:p>
            <a:pPr lvl="1"/>
            <a:r>
              <a:t>Reducing booster dependence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Booster-Sparing Validation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Standard vs reduced dose arms</a:t>
            </a:r>
          </a:p>
          <a:p>
            <a:pPr lvl="1"/>
            <a:r>
              <a:t>Non-inferiority analysis</a:t>
            </a:r>
          </a:p>
          <a:p>
            <a:pPr lvl="1"/>
            <a:r>
              <a:t>Durability modeling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Translational Outcomes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Stability-indicating CQA maps</a:t>
            </a:r>
          </a:p>
          <a:p>
            <a:pPr lvl="1"/>
            <a:r>
              <a:t>Regulator-ready dossiers</a:t>
            </a:r>
          </a:p>
          <a:p>
            <a:pPr lvl="1"/>
            <a:r>
              <a:t>Cold-chain reduction strategies</a:t>
            </a:r>
          </a:p>
          <a:p>
            <a:pPr lvl="1"/>
            <a:r>
              <a:t>Equitable vaccine deployment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Advanced Formulation: Core 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Ensure structural, chemical &amp; physical stability</a:t>
            </a:r>
          </a:p>
          <a:p>
            <a:pPr lvl="1"/>
            <a:r>
              <a:t>Preserve immunogenic integrity</a:t>
            </a:r>
          </a:p>
          <a:p>
            <a:pPr lvl="1"/>
            <a:r>
              <a:t>Enhance field resilience (heat/freeze tolerance)</a:t>
            </a:r>
          </a:p>
          <a:p>
            <a:pPr lvl="1"/>
            <a:r>
              <a:t>Support regulatory &amp; GMP compliance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Lecture 1: Why Thermostability Matters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Vaccines are temperature-sensitive biologics</a:t>
            </a:r>
          </a:p>
          <a:p>
            <a:pPr lvl="1"/>
            <a:r>
              <a:t>Cold-chain failures reduce potency</a:t>
            </a:r>
          </a:p>
          <a:p>
            <a:pPr lvl="1"/>
            <a:r>
              <a:t>Freeze–thaw &amp; heat exposure cause molecular damage</a:t>
            </a:r>
          </a:p>
          <a:p>
            <a:pPr lvl="1"/>
            <a:r>
              <a:t>Thermostability is a Critical Quality Attribute (CQA)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Why Biologics Are Fragile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Proteins: folding, disulfide bonds, glycosylation</a:t>
            </a:r>
          </a:p>
          <a:p>
            <a:pPr lvl="1"/>
            <a:r>
              <a:t>mRNA: hydrolysis-prone backbone &amp; cap instability</a:t>
            </a:r>
          </a:p>
          <a:p>
            <a:pPr lvl="1"/>
            <a:r>
              <a:t>Nanoparticles: fusion, leakage &amp; phase transitions</a:t>
            </a:r>
          </a:p>
          <a:p>
            <a:pPr lvl="1"/>
            <a:r>
              <a:t>Formulation creates protective microenvironment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Excipients &amp; Their Molecular Roles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Sugars (trehalose, sucrose): glass matrix stabilization</a:t>
            </a:r>
          </a:p>
          <a:p>
            <a:pPr lvl="1"/>
            <a:r>
              <a:t>Amino acids: reduce aggregation</a:t>
            </a:r>
          </a:p>
          <a:p>
            <a:pPr lvl="1"/>
            <a:r>
              <a:t>Surfactants: prevent surface denaturation</a:t>
            </a:r>
          </a:p>
          <a:p>
            <a:pPr lvl="1"/>
            <a:r>
              <a:t>Polymers: control viscosity &amp; adsorption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Adjuvant–Formulation Interface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Antigen adsorption stability</a:t>
            </a:r>
          </a:p>
          <a:p>
            <a:pPr lvl="1"/>
            <a:r>
              <a:t>Freeze-induced alum aggregation risk</a:t>
            </a:r>
          </a:p>
          <a:p>
            <a:pPr lvl="1"/>
            <a:r>
              <a:t>Depot formation &amp; immune modulation</a:t>
            </a:r>
          </a:p>
          <a:p>
            <a:pPr lvl="1"/>
            <a:r>
              <a:t>Stability influences immunogenicity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Lyophilization &amp; Thermostability Engineering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Freezing → Primary drying → Secondary drying</a:t>
            </a:r>
          </a:p>
          <a:p>
            <a:pPr lvl="1"/>
            <a:r>
              <a:t>Glass transition temperature (Tg) critical</a:t>
            </a:r>
          </a:p>
          <a:p>
            <a:pPr lvl="1"/>
            <a:r>
              <a:t>Residual moisture control</a:t>
            </a:r>
          </a:p>
          <a:p>
            <a:pPr lvl="1"/>
            <a:r>
              <a:t>Prevents heat &amp; freeze damage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LNP Formulation Challenges (mRNA Vaccines)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Encapsulation efficiency &amp; lipid ratios</a:t>
            </a:r>
          </a:p>
          <a:p>
            <a:pPr lvl="1"/>
            <a:r>
              <a:t>Particle fusion during freeze stress</a:t>
            </a:r>
          </a:p>
          <a:p>
            <a:pPr lvl="1"/>
            <a:r>
              <a:t>Cryoprotectants for stability</a:t>
            </a:r>
          </a:p>
          <a:p>
            <a:pPr lvl="1"/>
            <a:r>
              <a:t>Maintaining transfection potency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Stability Studies &amp; Regulatory Requirements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Real-time &amp; accelerated stability testing</a:t>
            </a:r>
          </a:p>
          <a:p>
            <a:pPr lvl="1"/>
            <a:r>
              <a:t>Freeze–thaw &amp; stress simulations</a:t>
            </a:r>
          </a:p>
          <a:p>
            <a:pPr lvl="1"/>
            <a:r>
              <a:t>Stability-indicating assays</a:t>
            </a:r>
          </a:p>
          <a:p>
            <a:pPr lvl="1"/>
            <a:r>
              <a:t>WHO/FDA regulatory expectations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Engineering Across Three Levels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Molecular backbone (sequence stability)</a:t>
            </a:r>
          </a:p>
          <a:p>
            <a:pPr lvl="1"/>
            <a:r>
              <a:t>Formulation architecture (excipients/adjuvants)</a:t>
            </a:r>
          </a:p>
          <a:p>
            <a:pPr lvl="1"/>
            <a:r>
              <a:t>Host immune readiness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Platform Case Studies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Hepatitis B (Protein + Alum) – Freeze aggregation risk</a:t>
            </a:r>
          </a:p>
          <a:p>
            <a:pPr lvl="1"/>
            <a:r>
              <a:t>mRNA-LNP Vaccines – RNA degradation &amp; nanoparticle instability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Molecular Failure Pathways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Freeze: Ice crystal formation &amp; phase separation</a:t>
            </a:r>
          </a:p>
          <a:p>
            <a:pPr lvl="1"/>
            <a:r>
              <a:t>Heat: Protein unfolding &amp; RNA hydrolysis</a:t>
            </a:r>
          </a:p>
          <a:p>
            <a:pPr lvl="1"/>
            <a:r>
              <a:t>Nanoparticle fusion &amp; leakage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Sequence-Level Stabilization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ΔΔG energy scanning</a:t>
            </a:r>
          </a:p>
          <a:p>
            <a:pPr lvl="1"/>
            <a:r>
              <a:t>Proline-lock mutations</a:t>
            </a:r>
          </a:p>
          <a:p>
            <a:pPr lvl="1"/>
            <a:r>
              <a:t>Disulfide engineering</a:t>
            </a:r>
          </a:p>
          <a:p>
            <a:pPr lvl="1"/>
            <a:r>
              <a:t>Aggregation hotspot removal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mRNA Structural Optimization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GC balancing &amp; codon optimization</a:t>
            </a:r>
          </a:p>
          <a:p>
            <a:pPr lvl="1"/>
            <a:r>
              <a:t>UTR redesign</a:t>
            </a:r>
          </a:p>
          <a:p>
            <a:pPr lvl="1"/>
            <a:r>
              <a:t>Cap &amp; poly(A) stabilization</a:t>
            </a:r>
          </a:p>
          <a:p>
            <a:pPr lvl="1"/>
            <a:r>
              <a:t>RNA–lipid interaction modeling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Formulation Engineering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Trehalose, sucrose, mannitol stabilization</a:t>
            </a:r>
          </a:p>
          <a:p>
            <a:pPr lvl="1"/>
            <a:r>
              <a:t>Adjuvant architecture (Alum, MPLA, MF59)</a:t>
            </a:r>
          </a:p>
          <a:p>
            <a:pPr lvl="1"/>
            <a:r>
              <a:t>Polymeric &amp; hybrid nanoparticle systems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Go/No-Go Criteria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≥85–90% CQA retention</a:t>
            </a:r>
          </a:p>
          <a:p>
            <a:pPr lvl="1"/>
            <a:r>
              <a:t>≤15% RNA integrity loss</a:t>
            </a:r>
          </a:p>
          <a:p>
            <a:pPr lvl="1"/>
            <a:r>
              <a:t>≤20% particle size increase</a:t>
            </a:r>
          </a:p>
          <a:p>
            <a:pPr lvl="1"/>
            <a:r>
              <a:t>Non-inferior immunogenicity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529</Words>
  <Application>Microsoft Office PowerPoint</Application>
  <PresentationFormat>On-screen Show (4:3)</PresentationFormat>
  <Paragraphs>113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8" baseType="lpstr">
      <vt:lpstr>Arial</vt:lpstr>
      <vt:lpstr>Calibri</vt:lpstr>
      <vt:lpstr>Office Theme</vt:lpstr>
      <vt:lpstr>Formulation of  biotherapeutics – vaccines as models</vt:lpstr>
      <vt:lpstr>Lecture 1: Why Thermostability Matters</vt:lpstr>
      <vt:lpstr>Engineering Across Three Levels</vt:lpstr>
      <vt:lpstr>Platform Case Studies</vt:lpstr>
      <vt:lpstr>Molecular Failure Pathways</vt:lpstr>
      <vt:lpstr>Sequence-Level Stabilization</vt:lpstr>
      <vt:lpstr>mRNA Structural Optimization</vt:lpstr>
      <vt:lpstr>Formulation Engineering</vt:lpstr>
      <vt:lpstr>Go/No-Go Criteria</vt:lpstr>
      <vt:lpstr>Lecture 2: Validation Pipeline</vt:lpstr>
      <vt:lpstr>Stress Simulation (Field-Relevant)</vt:lpstr>
      <vt:lpstr>Analytical Assays – Protein Platforms</vt:lpstr>
      <vt:lpstr>Analytical Assays – mRNA-LNP</vt:lpstr>
      <vt:lpstr>Linking CQA to Potency</vt:lpstr>
      <vt:lpstr>In Vivo Immunogenicity Model</vt:lpstr>
      <vt:lpstr>Host Immunomodulation Strategy</vt:lpstr>
      <vt:lpstr>Booster-Sparing Validation</vt:lpstr>
      <vt:lpstr>Translational Outcomes</vt:lpstr>
      <vt:lpstr>Advanced Formulation: Core Objectives</vt:lpstr>
      <vt:lpstr>Why Biologics Are Fragile</vt:lpstr>
      <vt:lpstr>Excipients &amp; Their Molecular Roles</vt:lpstr>
      <vt:lpstr>Adjuvant–Formulation Interface</vt:lpstr>
      <vt:lpstr>Lyophilization &amp; Thermostability Engineering</vt:lpstr>
      <vt:lpstr>LNP Formulation Challenges (mRNA Vaccines)</vt:lpstr>
      <vt:lpstr>Stability Studies &amp; Regulatory Requirements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James</dc:creator>
  <cp:keywords/>
  <dc:description>generated using python-pptx</dc:description>
  <cp:lastModifiedBy>James Kimotho</cp:lastModifiedBy>
  <cp:revision>2</cp:revision>
  <dcterms:created xsi:type="dcterms:W3CDTF">2013-01-27T09:14:16Z</dcterms:created>
  <dcterms:modified xsi:type="dcterms:W3CDTF">2026-02-14T09:13:47Z</dcterms:modified>
  <cp:category/>
</cp:coreProperties>
</file>