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2"/>
  </p:notesMasterIdLst>
  <p:sldIdLst>
    <p:sldId id="256" r:id="rId2"/>
    <p:sldId id="257" r:id="rId3"/>
    <p:sldId id="260" r:id="rId4"/>
    <p:sldId id="307" r:id="rId5"/>
    <p:sldId id="308" r:id="rId6"/>
    <p:sldId id="309" r:id="rId7"/>
    <p:sldId id="261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6" autoAdjust="0"/>
    <p:restoredTop sz="94660"/>
  </p:normalViewPr>
  <p:slideViewPr>
    <p:cSldViewPr snapToGrid="0">
      <p:cViewPr varScale="1">
        <p:scale>
          <a:sx n="63" d="100"/>
          <a:sy n="63" d="100"/>
        </p:scale>
        <p:origin x="7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Kimotho" userId="6bec3b6f1aa6b89f" providerId="LiveId" clId="{73759021-40C0-4280-8E61-2672952C7A03}"/>
    <pc:docChg chg="undo custSel addSld delSld modSld sldOrd">
      <pc:chgData name="James Kimotho" userId="6bec3b6f1aa6b89f" providerId="LiveId" clId="{73759021-40C0-4280-8E61-2672952C7A03}" dt="2023-10-29T20:46:21.321" v="77" actId="26606"/>
      <pc:docMkLst>
        <pc:docMk/>
      </pc:docMkLst>
      <pc:sldChg chg="ord">
        <pc:chgData name="James Kimotho" userId="6bec3b6f1aa6b89f" providerId="LiveId" clId="{73759021-40C0-4280-8E61-2672952C7A03}" dt="2023-10-27T07:20:19.248" v="55"/>
        <pc:sldMkLst>
          <pc:docMk/>
          <pc:sldMk cId="4179377147" sldId="256"/>
        </pc:sldMkLst>
      </pc:sldChg>
      <pc:sldChg chg="modSp mod">
        <pc:chgData name="James Kimotho" userId="6bec3b6f1aa6b89f" providerId="LiveId" clId="{73759021-40C0-4280-8E61-2672952C7A03}" dt="2023-10-27T07:11:33.523" v="53" actId="20577"/>
        <pc:sldMkLst>
          <pc:docMk/>
          <pc:sldMk cId="2938029771" sldId="257"/>
        </pc:sldMkLst>
        <pc:spChg chg="mod">
          <ac:chgData name="James Kimotho" userId="6bec3b6f1aa6b89f" providerId="LiveId" clId="{73759021-40C0-4280-8E61-2672952C7A03}" dt="2023-10-27T07:11:33.523" v="53" actId="20577"/>
          <ac:spMkLst>
            <pc:docMk/>
            <pc:sldMk cId="2938029771" sldId="257"/>
            <ac:spMk id="3" creationId="{00000000-0000-0000-0000-000000000000}"/>
          </ac:spMkLst>
        </pc:spChg>
      </pc:sldChg>
      <pc:sldChg chg="modSp mod">
        <pc:chgData name="James Kimotho" userId="6bec3b6f1aa6b89f" providerId="LiveId" clId="{73759021-40C0-4280-8E61-2672952C7A03}" dt="2023-10-27T05:18:47.360" v="50" actId="255"/>
        <pc:sldMkLst>
          <pc:docMk/>
          <pc:sldMk cId="3423456347" sldId="260"/>
        </pc:sldMkLst>
        <pc:spChg chg="mod">
          <ac:chgData name="James Kimotho" userId="6bec3b6f1aa6b89f" providerId="LiveId" clId="{73759021-40C0-4280-8E61-2672952C7A03}" dt="2023-10-27T05:18:47.360" v="50" actId="255"/>
          <ac:spMkLst>
            <pc:docMk/>
            <pc:sldMk cId="3423456347" sldId="260"/>
            <ac:spMk id="3" creationId="{00000000-0000-0000-0000-000000000000}"/>
          </ac:spMkLst>
        </pc:spChg>
      </pc:sldChg>
      <pc:sldChg chg="modSp mod">
        <pc:chgData name="James Kimotho" userId="6bec3b6f1aa6b89f" providerId="LiveId" clId="{73759021-40C0-4280-8E61-2672952C7A03}" dt="2023-10-26T20:26:39.705" v="8" actId="12"/>
        <pc:sldMkLst>
          <pc:docMk/>
          <pc:sldMk cId="1721320984" sldId="261"/>
        </pc:sldMkLst>
        <pc:spChg chg="mod">
          <ac:chgData name="James Kimotho" userId="6bec3b6f1aa6b89f" providerId="LiveId" clId="{73759021-40C0-4280-8E61-2672952C7A03}" dt="2023-10-26T20:26:39.705" v="8" actId="12"/>
          <ac:spMkLst>
            <pc:docMk/>
            <pc:sldMk cId="1721320984" sldId="261"/>
            <ac:spMk id="11" creationId="{00000000-0000-0000-0000-000000000000}"/>
          </ac:spMkLst>
        </pc:spChg>
      </pc:sldChg>
      <pc:sldChg chg="addSp delSp mod">
        <pc:chgData name="James Kimotho" userId="6bec3b6f1aa6b89f" providerId="LiveId" clId="{73759021-40C0-4280-8E61-2672952C7A03}" dt="2023-10-29T20:44:15.276" v="59" actId="478"/>
        <pc:sldMkLst>
          <pc:docMk/>
          <pc:sldMk cId="3133331121" sldId="307"/>
        </pc:sldMkLst>
        <pc:picChg chg="add del">
          <ac:chgData name="James Kimotho" userId="6bec3b6f1aa6b89f" providerId="LiveId" clId="{73759021-40C0-4280-8E61-2672952C7A03}" dt="2023-10-29T20:44:04.991" v="57" actId="478"/>
          <ac:picMkLst>
            <pc:docMk/>
            <pc:sldMk cId="3133331121" sldId="307"/>
            <ac:picMk id="3" creationId="{A7845A26-4275-B2C1-EDCF-B55A7C18B2A8}"/>
          </ac:picMkLst>
        </pc:picChg>
        <pc:picChg chg="add del">
          <ac:chgData name="James Kimotho" userId="6bec3b6f1aa6b89f" providerId="LiveId" clId="{73759021-40C0-4280-8E61-2672952C7A03}" dt="2023-10-29T20:44:15.276" v="59" actId="478"/>
          <ac:picMkLst>
            <pc:docMk/>
            <pc:sldMk cId="3133331121" sldId="307"/>
            <ac:picMk id="5" creationId="{C859E672-6C60-47B8-0D10-EBDC5F9E221A}"/>
          </ac:picMkLst>
        </pc:picChg>
      </pc:sldChg>
      <pc:sldChg chg="del">
        <pc:chgData name="James Kimotho" userId="6bec3b6f1aa6b89f" providerId="LiveId" clId="{73759021-40C0-4280-8E61-2672952C7A03}" dt="2023-10-26T20:17:00.692" v="0" actId="47"/>
        <pc:sldMkLst>
          <pc:docMk/>
          <pc:sldMk cId="661252971" sldId="308"/>
        </pc:sldMkLst>
      </pc:sldChg>
      <pc:sldChg chg="addSp delSp modSp new mod setBg">
        <pc:chgData name="James Kimotho" userId="6bec3b6f1aa6b89f" providerId="LiveId" clId="{73759021-40C0-4280-8E61-2672952C7A03}" dt="2023-10-29T20:44:43.969" v="67" actId="26606"/>
        <pc:sldMkLst>
          <pc:docMk/>
          <pc:sldMk cId="3839677311" sldId="308"/>
        </pc:sldMkLst>
        <pc:spChg chg="del mod">
          <ac:chgData name="James Kimotho" userId="6bec3b6f1aa6b89f" providerId="LiveId" clId="{73759021-40C0-4280-8E61-2672952C7A03}" dt="2023-10-29T20:44:24.582" v="63" actId="478"/>
          <ac:spMkLst>
            <pc:docMk/>
            <pc:sldMk cId="3839677311" sldId="308"/>
            <ac:spMk id="2" creationId="{FC6FC006-2FEA-599B-FD6A-34456FD64DE5}"/>
          </ac:spMkLst>
        </pc:spChg>
        <pc:spChg chg="del">
          <ac:chgData name="James Kimotho" userId="6bec3b6f1aa6b89f" providerId="LiveId" clId="{73759021-40C0-4280-8E61-2672952C7A03}" dt="2023-10-29T20:44:21.473" v="61" actId="478"/>
          <ac:spMkLst>
            <pc:docMk/>
            <pc:sldMk cId="3839677311" sldId="308"/>
            <ac:spMk id="3" creationId="{A32202FB-5C74-E243-52EC-D12F86EB9392}"/>
          </ac:spMkLst>
        </pc:spChg>
        <pc:spChg chg="add">
          <ac:chgData name="James Kimotho" userId="6bec3b6f1aa6b89f" providerId="LiveId" clId="{73759021-40C0-4280-8E61-2672952C7A03}" dt="2023-10-29T20:44:43.969" v="67" actId="26606"/>
          <ac:spMkLst>
            <pc:docMk/>
            <pc:sldMk cId="3839677311" sldId="308"/>
            <ac:spMk id="10" creationId="{F3060C83-F051-4F0E-ABAD-AA0DFC48B218}"/>
          </ac:spMkLst>
        </pc:spChg>
        <pc:spChg chg="add">
          <ac:chgData name="James Kimotho" userId="6bec3b6f1aa6b89f" providerId="LiveId" clId="{73759021-40C0-4280-8E61-2672952C7A03}" dt="2023-10-29T20:44:43.969" v="67" actId="26606"/>
          <ac:spMkLst>
            <pc:docMk/>
            <pc:sldMk cId="3839677311" sldId="308"/>
            <ac:spMk id="12" creationId="{83C98ABE-055B-441F-B07E-44F97F083C39}"/>
          </ac:spMkLst>
        </pc:spChg>
        <pc:spChg chg="add">
          <ac:chgData name="James Kimotho" userId="6bec3b6f1aa6b89f" providerId="LiveId" clId="{73759021-40C0-4280-8E61-2672952C7A03}" dt="2023-10-29T20:44:43.969" v="67" actId="26606"/>
          <ac:spMkLst>
            <pc:docMk/>
            <pc:sldMk cId="3839677311" sldId="308"/>
            <ac:spMk id="14" creationId="{29FDB030-9B49-4CED-8CCD-4D99382388AC}"/>
          </ac:spMkLst>
        </pc:spChg>
        <pc:spChg chg="add">
          <ac:chgData name="James Kimotho" userId="6bec3b6f1aa6b89f" providerId="LiveId" clId="{73759021-40C0-4280-8E61-2672952C7A03}" dt="2023-10-29T20:44:43.969" v="67" actId="26606"/>
          <ac:spMkLst>
            <pc:docMk/>
            <pc:sldMk cId="3839677311" sldId="308"/>
            <ac:spMk id="16" creationId="{3783CA14-24A1-485C-8B30-D6A5D87987AD}"/>
          </ac:spMkLst>
        </pc:spChg>
        <pc:spChg chg="add">
          <ac:chgData name="James Kimotho" userId="6bec3b6f1aa6b89f" providerId="LiveId" clId="{73759021-40C0-4280-8E61-2672952C7A03}" dt="2023-10-29T20:44:43.969" v="67" actId="26606"/>
          <ac:spMkLst>
            <pc:docMk/>
            <pc:sldMk cId="3839677311" sldId="308"/>
            <ac:spMk id="18" creationId="{9A97C86A-04D6-40F7-AE84-31AB43E6A846}"/>
          </ac:spMkLst>
        </pc:spChg>
        <pc:spChg chg="add">
          <ac:chgData name="James Kimotho" userId="6bec3b6f1aa6b89f" providerId="LiveId" clId="{73759021-40C0-4280-8E61-2672952C7A03}" dt="2023-10-29T20:44:43.969" v="67" actId="26606"/>
          <ac:spMkLst>
            <pc:docMk/>
            <pc:sldMk cId="3839677311" sldId="308"/>
            <ac:spMk id="20" creationId="{FF9F2414-84E8-453E-B1F3-389FDE8192D9}"/>
          </ac:spMkLst>
        </pc:spChg>
        <pc:spChg chg="add">
          <ac:chgData name="James Kimotho" userId="6bec3b6f1aa6b89f" providerId="LiveId" clId="{73759021-40C0-4280-8E61-2672952C7A03}" dt="2023-10-29T20:44:43.969" v="67" actId="26606"/>
          <ac:spMkLst>
            <pc:docMk/>
            <pc:sldMk cId="3839677311" sldId="308"/>
            <ac:spMk id="22" creationId="{3ECA69A1-7536-43AC-85EF-C7106179F5ED}"/>
          </ac:spMkLst>
        </pc:spChg>
        <pc:picChg chg="add mod">
          <ac:chgData name="James Kimotho" userId="6bec3b6f1aa6b89f" providerId="LiveId" clId="{73759021-40C0-4280-8E61-2672952C7A03}" dt="2023-10-29T20:44:43.969" v="67" actId="26606"/>
          <ac:picMkLst>
            <pc:docMk/>
            <pc:sldMk cId="3839677311" sldId="308"/>
            <ac:picMk id="5" creationId="{F168AD6F-FD50-F770-B16B-18AE8DBD021D}"/>
          </ac:picMkLst>
        </pc:picChg>
      </pc:sldChg>
      <pc:sldChg chg="addSp delSp modSp new mod setBg">
        <pc:chgData name="James Kimotho" userId="6bec3b6f1aa6b89f" providerId="LiveId" clId="{73759021-40C0-4280-8E61-2672952C7A03}" dt="2023-10-29T20:46:21.321" v="77" actId="26606"/>
        <pc:sldMkLst>
          <pc:docMk/>
          <pc:sldMk cId="2954590855" sldId="309"/>
        </pc:sldMkLst>
        <pc:spChg chg="del">
          <ac:chgData name="James Kimotho" userId="6bec3b6f1aa6b89f" providerId="LiveId" clId="{73759021-40C0-4280-8E61-2672952C7A03}" dt="2023-10-29T20:45:56.290" v="70" actId="478"/>
          <ac:spMkLst>
            <pc:docMk/>
            <pc:sldMk cId="2954590855" sldId="309"/>
            <ac:spMk id="2" creationId="{61B60686-00AF-2B73-5243-39ABDBB302D8}"/>
          </ac:spMkLst>
        </pc:spChg>
        <pc:spChg chg="del">
          <ac:chgData name="James Kimotho" userId="6bec3b6f1aa6b89f" providerId="LiveId" clId="{73759021-40C0-4280-8E61-2672952C7A03}" dt="2023-10-29T20:45:53.845" v="69" actId="478"/>
          <ac:spMkLst>
            <pc:docMk/>
            <pc:sldMk cId="2954590855" sldId="309"/>
            <ac:spMk id="3" creationId="{0EB6EFF1-5142-0F24-D29A-2145CBAF9018}"/>
          </ac:spMkLst>
        </pc:spChg>
        <pc:spChg chg="add del">
          <ac:chgData name="James Kimotho" userId="6bec3b6f1aa6b89f" providerId="LiveId" clId="{73759021-40C0-4280-8E61-2672952C7A03}" dt="2023-10-29T20:46:21.306" v="76" actId="26606"/>
          <ac:spMkLst>
            <pc:docMk/>
            <pc:sldMk cId="2954590855" sldId="309"/>
            <ac:spMk id="10" creationId="{86FF76B9-219D-4469-AF87-0236D29032F1}"/>
          </ac:spMkLst>
        </pc:spChg>
        <pc:spChg chg="add del">
          <ac:chgData name="James Kimotho" userId="6bec3b6f1aa6b89f" providerId="LiveId" clId="{73759021-40C0-4280-8E61-2672952C7A03}" dt="2023-10-29T20:46:21.306" v="76" actId="26606"/>
          <ac:spMkLst>
            <pc:docMk/>
            <pc:sldMk cId="2954590855" sldId="309"/>
            <ac:spMk id="16" creationId="{2E80C965-DB6D-4F81-9E9E-B027384D0BD6}"/>
          </ac:spMkLst>
        </pc:spChg>
        <pc:spChg chg="add del">
          <ac:chgData name="James Kimotho" userId="6bec3b6f1aa6b89f" providerId="LiveId" clId="{73759021-40C0-4280-8E61-2672952C7A03}" dt="2023-10-29T20:46:21.306" v="76" actId="26606"/>
          <ac:spMkLst>
            <pc:docMk/>
            <pc:sldMk cId="2954590855" sldId="309"/>
            <ac:spMk id="18" creationId="{633C5E46-DAC5-4661-9C87-22B08E2A512F}"/>
          </ac:spMkLst>
        </pc:spChg>
        <pc:spChg chg="add">
          <ac:chgData name="James Kimotho" userId="6bec3b6f1aa6b89f" providerId="LiveId" clId="{73759021-40C0-4280-8E61-2672952C7A03}" dt="2023-10-29T20:46:21.321" v="77" actId="26606"/>
          <ac:spMkLst>
            <pc:docMk/>
            <pc:sldMk cId="2954590855" sldId="309"/>
            <ac:spMk id="20" creationId="{FF9F2414-84E8-453E-B1F3-389FDE8192D9}"/>
          </ac:spMkLst>
        </pc:spChg>
        <pc:spChg chg="add">
          <ac:chgData name="James Kimotho" userId="6bec3b6f1aa6b89f" providerId="LiveId" clId="{73759021-40C0-4280-8E61-2672952C7A03}" dt="2023-10-29T20:46:21.321" v="77" actId="26606"/>
          <ac:spMkLst>
            <pc:docMk/>
            <pc:sldMk cId="2954590855" sldId="309"/>
            <ac:spMk id="21" creationId="{F3060C83-F051-4F0E-ABAD-AA0DFC48B218}"/>
          </ac:spMkLst>
        </pc:spChg>
        <pc:spChg chg="add">
          <ac:chgData name="James Kimotho" userId="6bec3b6f1aa6b89f" providerId="LiveId" clId="{73759021-40C0-4280-8E61-2672952C7A03}" dt="2023-10-29T20:46:21.321" v="77" actId="26606"/>
          <ac:spMkLst>
            <pc:docMk/>
            <pc:sldMk cId="2954590855" sldId="309"/>
            <ac:spMk id="22" creationId="{3ECA69A1-7536-43AC-85EF-C7106179F5ED}"/>
          </ac:spMkLst>
        </pc:spChg>
        <pc:spChg chg="add">
          <ac:chgData name="James Kimotho" userId="6bec3b6f1aa6b89f" providerId="LiveId" clId="{73759021-40C0-4280-8E61-2672952C7A03}" dt="2023-10-29T20:46:21.321" v="77" actId="26606"/>
          <ac:spMkLst>
            <pc:docMk/>
            <pc:sldMk cId="2954590855" sldId="309"/>
            <ac:spMk id="23" creationId="{83C98ABE-055B-441F-B07E-44F97F083C39}"/>
          </ac:spMkLst>
        </pc:spChg>
        <pc:spChg chg="add">
          <ac:chgData name="James Kimotho" userId="6bec3b6f1aa6b89f" providerId="LiveId" clId="{73759021-40C0-4280-8E61-2672952C7A03}" dt="2023-10-29T20:46:21.321" v="77" actId="26606"/>
          <ac:spMkLst>
            <pc:docMk/>
            <pc:sldMk cId="2954590855" sldId="309"/>
            <ac:spMk id="24" creationId="{29FDB030-9B49-4CED-8CCD-4D99382388AC}"/>
          </ac:spMkLst>
        </pc:spChg>
        <pc:spChg chg="add">
          <ac:chgData name="James Kimotho" userId="6bec3b6f1aa6b89f" providerId="LiveId" clId="{73759021-40C0-4280-8E61-2672952C7A03}" dt="2023-10-29T20:46:21.321" v="77" actId="26606"/>
          <ac:spMkLst>
            <pc:docMk/>
            <pc:sldMk cId="2954590855" sldId="309"/>
            <ac:spMk id="25" creationId="{3783CA14-24A1-485C-8B30-D6A5D87987AD}"/>
          </ac:spMkLst>
        </pc:spChg>
        <pc:spChg chg="add">
          <ac:chgData name="James Kimotho" userId="6bec3b6f1aa6b89f" providerId="LiveId" clId="{73759021-40C0-4280-8E61-2672952C7A03}" dt="2023-10-29T20:46:21.321" v="77" actId="26606"/>
          <ac:spMkLst>
            <pc:docMk/>
            <pc:sldMk cId="2954590855" sldId="309"/>
            <ac:spMk id="26" creationId="{9A97C86A-04D6-40F7-AE84-31AB43E6A846}"/>
          </ac:spMkLst>
        </pc:spChg>
        <pc:grpChg chg="add del">
          <ac:chgData name="James Kimotho" userId="6bec3b6f1aa6b89f" providerId="LiveId" clId="{73759021-40C0-4280-8E61-2672952C7A03}" dt="2023-10-29T20:46:21.306" v="76" actId="26606"/>
          <ac:grpSpMkLst>
            <pc:docMk/>
            <pc:sldMk cId="2954590855" sldId="309"/>
            <ac:grpSpMk id="12" creationId="{DB88BD78-87E1-424D-B479-C37D8E41B12E}"/>
          </ac:grpSpMkLst>
        </pc:grpChg>
        <pc:picChg chg="add mod">
          <ac:chgData name="James Kimotho" userId="6bec3b6f1aa6b89f" providerId="LiveId" clId="{73759021-40C0-4280-8E61-2672952C7A03}" dt="2023-10-29T20:46:21.321" v="77" actId="26606"/>
          <ac:picMkLst>
            <pc:docMk/>
            <pc:sldMk cId="2954590855" sldId="309"/>
            <ac:picMk id="5" creationId="{2A945A44-397B-A8E2-04D7-39240D71C21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5B32C-DA1A-4CE7-AF1A-AFF7074EDD7E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770E54-6D5D-4311-B2A8-154D72557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747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950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049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222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423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123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436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627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866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573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64270-F475-4AE7-82D7-83B714A100BF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23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64270-F475-4AE7-82D7-83B714A100BF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7548-C465-423B-9291-3943EDB1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0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2000" b="1">
                <a:solidFill>
                  <a:srgbClr val="FFC000"/>
                </a:solidFill>
              </a:rPr>
              <a:t>Lecture 10</a:t>
            </a:r>
            <a:br>
              <a:rPr lang="en-US" sz="2000" b="1" dirty="0"/>
            </a:br>
            <a:br>
              <a:rPr lang="en-US" sz="2000" b="1" dirty="0"/>
            </a:br>
            <a:br>
              <a:rPr lang="en-US" sz="2000" b="1" dirty="0"/>
            </a:br>
            <a:r>
              <a:rPr lang="en-US" sz="2000" b="1" dirty="0">
                <a:solidFill>
                  <a:srgbClr val="FFC000"/>
                </a:solidFill>
              </a:rPr>
              <a:t>Quality Management System </a:t>
            </a:r>
            <a:br>
              <a:rPr lang="en-US" sz="2000" b="1" dirty="0">
                <a:solidFill>
                  <a:srgbClr val="FFC000"/>
                </a:solidFill>
              </a:rPr>
            </a:br>
            <a:r>
              <a:rPr lang="en-US" sz="2000" b="1" dirty="0">
                <a:solidFill>
                  <a:srgbClr val="FFC000"/>
                </a:solidFill>
              </a:rPr>
              <a:t>&amp; </a:t>
            </a:r>
            <a:br>
              <a:rPr lang="en-US" sz="2000" b="1" dirty="0">
                <a:solidFill>
                  <a:srgbClr val="FFC000"/>
                </a:solidFill>
              </a:rPr>
            </a:br>
            <a:r>
              <a:rPr lang="en-US" sz="2000" b="1" dirty="0">
                <a:solidFill>
                  <a:srgbClr val="FFC000"/>
                </a:solidFill>
              </a:rPr>
              <a:t>Risk management</a:t>
            </a:r>
            <a:br>
              <a:rPr lang="en-US" sz="2000" b="1" dirty="0"/>
            </a:br>
            <a:br>
              <a:rPr lang="en-US" sz="2000" b="1" dirty="0"/>
            </a:br>
            <a:br>
              <a:rPr lang="en-US" sz="2000" b="1" dirty="0"/>
            </a:br>
            <a:br>
              <a:rPr lang="en-US" sz="2000" b="1" dirty="0"/>
            </a:br>
            <a:r>
              <a:rPr lang="en-US" sz="2000" b="1" dirty="0"/>
              <a:t>PUB 3112: BIO-PRODUCT AND FORMULATION 45 CREDITS HOURS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6933"/>
            <a:ext cx="9144000" cy="1655762"/>
          </a:xfrm>
        </p:spPr>
        <p:txBody>
          <a:bodyPr/>
          <a:lstStyle/>
          <a:p>
            <a:r>
              <a:rPr lang="en-US" dirty="0"/>
              <a:t>Dr. James H. Kimotho, PhD</a:t>
            </a:r>
          </a:p>
        </p:txBody>
      </p:sp>
    </p:spTree>
    <p:extLst>
      <p:ext uri="{BB962C8B-B14F-4D97-AF65-F5344CB8AC3E}">
        <p14:creationId xmlns:p14="http://schemas.microsoft.com/office/powerpoint/2010/main" val="4179377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476" y="688975"/>
            <a:ext cx="8907463" cy="5635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1524000" y="1"/>
            <a:ext cx="9144000" cy="6858001"/>
            <a:chOff x="0" y="0"/>
            <a:chExt cx="9144000" cy="6858001"/>
          </a:xfrm>
        </p:grpSpPr>
        <p:sp>
          <p:nvSpPr>
            <p:cNvPr id="7" name="Rectangle 6"/>
            <p:cNvSpPr/>
            <p:nvPr/>
          </p:nvSpPr>
          <p:spPr>
            <a:xfrm>
              <a:off x="0" y="6629400"/>
              <a:ext cx="9144000" cy="2286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0" y="0"/>
              <a:ext cx="9144000" cy="6858001"/>
              <a:chOff x="0" y="0"/>
              <a:chExt cx="9144000" cy="6858001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0" y="0"/>
                <a:ext cx="9144000" cy="57653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82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0" y="1"/>
                <a:ext cx="9144000" cy="6858000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E81A-5E20-452D-B085-6FE793C262E4}" type="slidenum">
              <a:rPr lang="en-US" smtClean="0"/>
              <a:t>10</a:t>
            </a:fld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8839200" y="4876800"/>
            <a:ext cx="1371600" cy="129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1905000" y="1524000"/>
            <a:ext cx="7162800" cy="457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96" y="914400"/>
            <a:ext cx="8594705" cy="5410201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7924800" y="4267200"/>
            <a:ext cx="2362200" cy="1974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206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600201" y="914400"/>
            <a:ext cx="676603" cy="45720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7467600" y="4025206"/>
            <a:ext cx="259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</a:rPr>
              <a:t>Cause and effect fishbone diagram for tablet hardness</a:t>
            </a:r>
          </a:p>
          <a:p>
            <a:r>
              <a:rPr lang="en-GB" sz="1200" dirty="0">
                <a:solidFill>
                  <a:srgbClr val="002060"/>
                </a:solidFill>
              </a:rPr>
              <a:t>Alistair Coupe, Pfizer Inc. </a:t>
            </a:r>
          </a:p>
        </p:txBody>
      </p:sp>
    </p:spTree>
    <p:extLst>
      <p:ext uri="{BB962C8B-B14F-4D97-AF65-F5344CB8AC3E}">
        <p14:creationId xmlns:p14="http://schemas.microsoft.com/office/powerpoint/2010/main" val="621325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7588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Quality Management, research and Innovation in Bio-production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9215"/>
            <a:ext cx="10515600" cy="518774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Bell MT" panose="02020503060305020303" pitchFamily="18" charset="0"/>
              </a:rPr>
              <a:t>Research suggests that Quality Management System (QMS) is one of the </a:t>
            </a:r>
            <a:r>
              <a:rPr lang="en-US" sz="2000" b="1" dirty="0">
                <a:latin typeface="Bell MT" panose="02020503060305020303" pitchFamily="18" charset="0"/>
              </a:rPr>
              <a:t>drivers</a:t>
            </a:r>
            <a:r>
              <a:rPr lang="en-US" sz="2000" dirty="0">
                <a:latin typeface="Bell MT" panose="02020503060305020303" pitchFamily="18" charset="0"/>
              </a:rPr>
              <a:t> of </a:t>
            </a:r>
            <a:r>
              <a:rPr lang="en-US" sz="2000" b="1" dirty="0">
                <a:latin typeface="Bell MT" panose="02020503060305020303" pitchFamily="18" charset="0"/>
              </a:rPr>
              <a:t>innovation</a:t>
            </a:r>
            <a:r>
              <a:rPr lang="en-US" sz="2000" dirty="0">
                <a:latin typeface="Bell MT" panose="02020503060305020303" pitchFamily="18" charset="0"/>
              </a:rPr>
              <a:t> in organization of bioproducts.</a:t>
            </a:r>
            <a:endParaRPr lang="en-US" sz="2000" i="1" dirty="0">
              <a:highlight>
                <a:srgbClr val="FFFF00"/>
              </a:highlight>
              <a:latin typeface="Bell MT" panose="02020503060305020303" pitchFamily="18" charset="0"/>
            </a:endParaRPr>
          </a:p>
          <a:p>
            <a:r>
              <a:rPr lang="en-US" sz="2000" dirty="0">
                <a:latin typeface="Bell MT" panose="02020503060305020303" pitchFamily="18" charset="0"/>
              </a:rPr>
              <a:t>Quality management practices have also been associated with </a:t>
            </a:r>
            <a:r>
              <a:rPr lang="en-US" sz="2000" b="1" dirty="0">
                <a:latin typeface="Bell MT" panose="02020503060305020303" pitchFamily="18" charset="0"/>
              </a:rPr>
              <a:t>operational</a:t>
            </a:r>
            <a:r>
              <a:rPr lang="en-US" sz="2000" dirty="0">
                <a:latin typeface="Bell MT" panose="02020503060305020303" pitchFamily="18" charset="0"/>
              </a:rPr>
              <a:t> and </a:t>
            </a:r>
            <a:r>
              <a:rPr lang="en-US" sz="2000" b="1" dirty="0">
                <a:latin typeface="Bell MT" panose="02020503060305020303" pitchFamily="18" charset="0"/>
              </a:rPr>
              <a:t>financial</a:t>
            </a:r>
            <a:r>
              <a:rPr lang="en-US" sz="2000" dirty="0">
                <a:latin typeface="Bell MT" panose="02020503060305020303" pitchFamily="18" charset="0"/>
              </a:rPr>
              <a:t> performance allowing firms to achieve sustainable competitive advantages.</a:t>
            </a:r>
          </a:p>
          <a:p>
            <a:r>
              <a:rPr lang="en-US" sz="2000" dirty="0">
                <a:latin typeface="Bell MT" panose="02020503060305020303" pitchFamily="18" charset="0"/>
              </a:rPr>
              <a:t>To understand how quality management affect innovation, it is better to define the term “innovation” first.</a:t>
            </a:r>
          </a:p>
          <a:p>
            <a:r>
              <a:rPr lang="en-US" sz="2000" dirty="0">
                <a:latin typeface="Bell MT" panose="02020503060305020303" pitchFamily="18" charset="0"/>
              </a:rPr>
              <a:t>Innovation is broadly defined as a </a:t>
            </a:r>
            <a:r>
              <a:rPr lang="en-US" sz="2000" u="sng" dirty="0">
                <a:latin typeface="Bell MT" panose="02020503060305020303" pitchFamily="18" charset="0"/>
              </a:rPr>
              <a:t>new application </a:t>
            </a:r>
            <a:r>
              <a:rPr lang="en-US" sz="2000" dirty="0">
                <a:latin typeface="Bell MT" panose="02020503060305020303" pitchFamily="18" charset="0"/>
              </a:rPr>
              <a:t>of knowledge, idea, or methods, which generate new capabilities and leverage competitive sustainability.</a:t>
            </a:r>
          </a:p>
          <a:p>
            <a:r>
              <a:rPr lang="en-US" sz="2000" dirty="0">
                <a:latin typeface="Bell MT" panose="02020503060305020303" pitchFamily="18" charset="0"/>
              </a:rPr>
              <a:t>There are 3 classes of innovations:</a:t>
            </a:r>
          </a:p>
          <a:p>
            <a:pPr lvl="1"/>
            <a:r>
              <a:rPr lang="en-US" sz="1600" b="1" i="1" dirty="0">
                <a:latin typeface="Bell MT" panose="02020503060305020303" pitchFamily="18" charset="0"/>
              </a:rPr>
              <a:t>Product innovation </a:t>
            </a:r>
            <a:r>
              <a:rPr lang="en-US" sz="1600" dirty="0">
                <a:latin typeface="Bell MT" panose="02020503060305020303" pitchFamily="18" charset="0"/>
              </a:rPr>
              <a:t>– which is a technological innovation of a firm or individual in developing novels products to consumers.</a:t>
            </a:r>
          </a:p>
          <a:p>
            <a:pPr lvl="1"/>
            <a:r>
              <a:rPr lang="en-US" sz="1600" b="1" i="1" dirty="0">
                <a:latin typeface="Bell MT" panose="02020503060305020303" pitchFamily="18" charset="0"/>
              </a:rPr>
              <a:t>Process innovation </a:t>
            </a:r>
            <a:r>
              <a:rPr lang="en-US" sz="1600" dirty="0">
                <a:latin typeface="Bell MT" panose="02020503060305020303" pitchFamily="18" charset="0"/>
              </a:rPr>
              <a:t>- which is a technological innovation of a firm or individual in developing their production processes.</a:t>
            </a:r>
          </a:p>
          <a:p>
            <a:pPr lvl="1"/>
            <a:r>
              <a:rPr lang="en-US" sz="1600" b="1" i="1" dirty="0">
                <a:latin typeface="Bell MT" panose="02020503060305020303" pitchFamily="18" charset="0"/>
              </a:rPr>
              <a:t>Administrative innovation </a:t>
            </a:r>
            <a:r>
              <a:rPr lang="en-US" sz="1600" dirty="0">
                <a:latin typeface="Bell MT" panose="02020503060305020303" pitchFamily="18" charset="0"/>
              </a:rPr>
              <a:t>– is enhanced by internal needs for </a:t>
            </a:r>
            <a:r>
              <a:rPr lang="en-US" sz="1600" b="1" u="sng" dirty="0">
                <a:latin typeface="Bell MT" panose="02020503060305020303" pitchFamily="18" charset="0"/>
              </a:rPr>
              <a:t>structure</a:t>
            </a:r>
            <a:r>
              <a:rPr lang="en-US" sz="1600" dirty="0">
                <a:latin typeface="Bell MT" panose="02020503060305020303" pitchFamily="18" charset="0"/>
              </a:rPr>
              <a:t> and </a:t>
            </a:r>
            <a:r>
              <a:rPr lang="en-US" sz="1600" b="1" u="sng" dirty="0">
                <a:latin typeface="Bell MT" panose="02020503060305020303" pitchFamily="18" charset="0"/>
              </a:rPr>
              <a:t>coordination</a:t>
            </a:r>
            <a:r>
              <a:rPr lang="en-US" sz="1600" dirty="0">
                <a:latin typeface="Bell MT" panose="02020503060305020303" pitchFamily="18" charset="0"/>
              </a:rPr>
              <a:t>. Instead of focusing on customers, it focuses on internalized structure and system.  </a:t>
            </a:r>
          </a:p>
        </p:txBody>
      </p:sp>
    </p:spTree>
    <p:extLst>
      <p:ext uri="{BB962C8B-B14F-4D97-AF65-F5344CB8AC3E}">
        <p14:creationId xmlns:p14="http://schemas.microsoft.com/office/powerpoint/2010/main" val="2938029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7588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Quality Management, research and Innovation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9215"/>
            <a:ext cx="10515600" cy="518774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Bell MT" panose="02020503060305020303" pitchFamily="18" charset="0"/>
              </a:rPr>
              <a:t>Both product and process innovations can be: </a:t>
            </a:r>
          </a:p>
          <a:p>
            <a:pPr lvl="1"/>
            <a:r>
              <a:rPr lang="en-US" sz="2000" b="1" i="1" dirty="0">
                <a:latin typeface="Bell MT" panose="02020503060305020303" pitchFamily="18" charset="0"/>
              </a:rPr>
              <a:t>Radical innovation </a:t>
            </a:r>
            <a:r>
              <a:rPr lang="en-US" sz="2000" dirty="0">
                <a:latin typeface="Bell MT" panose="02020503060305020303" pitchFamily="18" charset="0"/>
              </a:rPr>
              <a:t>– adoption of new technologies in order to create demand that is not recognizable in the market. </a:t>
            </a:r>
            <a:r>
              <a:rPr lang="en-US" sz="2000" i="1" dirty="0">
                <a:latin typeface="Bell MT" panose="02020503060305020303" pitchFamily="18" charset="0"/>
              </a:rPr>
              <a:t>E.g. introduction of money transfer system through the mobile phones.</a:t>
            </a:r>
          </a:p>
          <a:p>
            <a:pPr lvl="1"/>
            <a:r>
              <a:rPr lang="en-US" sz="2000" b="1" i="1" dirty="0">
                <a:latin typeface="Bell MT" panose="02020503060305020303" pitchFamily="18" charset="0"/>
              </a:rPr>
              <a:t>Incremental innovation </a:t>
            </a:r>
            <a:r>
              <a:rPr lang="en-US" sz="2000" i="1" dirty="0">
                <a:latin typeface="Bell MT" panose="02020503060305020303" pitchFamily="18" charset="0"/>
              </a:rPr>
              <a:t>– </a:t>
            </a:r>
            <a:r>
              <a:rPr lang="en-US" sz="2000" dirty="0">
                <a:latin typeface="Bell MT" panose="02020503060305020303" pitchFamily="18" charset="0"/>
              </a:rPr>
              <a:t>the minor changes to the current technologies when it comes to design, function, price, quantity or other features to meet the need of the current customers. E.g</a:t>
            </a:r>
            <a:r>
              <a:rPr lang="en-US" sz="2000" i="1" dirty="0">
                <a:latin typeface="Bell MT" panose="02020503060305020303" pitchFamily="18" charset="0"/>
              </a:rPr>
              <a:t>. after introduction of money transfer system through the mobile phones other features have been developed such as getting soft loans, M-</a:t>
            </a:r>
            <a:r>
              <a:rPr lang="en-US" sz="2000" i="1" dirty="0" err="1">
                <a:latin typeface="Bell MT" panose="02020503060305020303" pitchFamily="18" charset="0"/>
              </a:rPr>
              <a:t>Shwari</a:t>
            </a:r>
            <a:r>
              <a:rPr lang="en-US" sz="2000" i="1" dirty="0">
                <a:latin typeface="Bell MT" panose="02020503060305020303" pitchFamily="18" charset="0"/>
              </a:rPr>
              <a:t>. </a:t>
            </a:r>
            <a:r>
              <a:rPr lang="en-US" sz="2000" dirty="0">
                <a:solidFill>
                  <a:srgbClr val="FFC000"/>
                </a:solidFill>
                <a:latin typeface="Bell MT" panose="02020503060305020303" pitchFamily="18" charset="0"/>
              </a:rPr>
              <a:t>The nature of good research is that it will raise more research questions and it must give recommendations for further work..  </a:t>
            </a:r>
          </a:p>
          <a:p>
            <a:endParaRPr lang="en-US" sz="2000" i="1" dirty="0">
              <a:latin typeface="Bell MT" panose="02020503060305020303" pitchFamily="18" charset="0"/>
            </a:endParaRPr>
          </a:p>
          <a:p>
            <a:r>
              <a:rPr lang="en-US" sz="2000" dirty="0">
                <a:latin typeface="Bell MT" panose="02020503060305020303" pitchFamily="18" charset="0"/>
              </a:rPr>
              <a:t>The Quality Management System represent the pillar or the base for stimulating innovative development and creative thinking, especially based on the promotion of the importance and consistent principle of:</a:t>
            </a:r>
          </a:p>
          <a:p>
            <a:pPr lvl="1"/>
            <a:r>
              <a:rPr lang="en-US" sz="2000" i="1" dirty="0">
                <a:latin typeface="Bell MT" panose="02020503060305020303" pitchFamily="18" charset="0"/>
              </a:rPr>
              <a:t>Leadership</a:t>
            </a:r>
          </a:p>
          <a:p>
            <a:pPr lvl="1"/>
            <a:r>
              <a:rPr lang="en-US" sz="2000" i="1" dirty="0">
                <a:latin typeface="Bell MT" panose="02020503060305020303" pitchFamily="18" charset="0"/>
              </a:rPr>
              <a:t>Incremental improvement</a:t>
            </a:r>
          </a:p>
          <a:p>
            <a:pPr lvl="1"/>
            <a:r>
              <a:rPr lang="en-US" sz="2000" i="1" dirty="0">
                <a:latin typeface="Bell MT" panose="02020503060305020303" pitchFamily="18" charset="0"/>
              </a:rPr>
              <a:t>Measuring of the level of achievement of a particular objectives at the level of each process.</a:t>
            </a:r>
            <a:r>
              <a:rPr lang="en-US" sz="2000" dirty="0">
                <a:latin typeface="Bell MT" panose="02020503060305020303" pitchFamily="18" charset="0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3423456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Line 14"/>
          <p:cNvSpPr>
            <a:spLocks noChangeShapeType="1"/>
          </p:cNvSpPr>
          <p:nvPr/>
        </p:nvSpPr>
        <p:spPr bwMode="auto">
          <a:xfrm>
            <a:off x="2057400" y="5791200"/>
            <a:ext cx="22733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0038" name="Rectangle 6"/>
          <p:cNvSpPr>
            <a:spLocks noGrp="1" noChangeArrowheads="1"/>
          </p:cNvSpPr>
          <p:nvPr>
            <p:ph type="title"/>
          </p:nvPr>
        </p:nvSpPr>
        <p:spPr>
          <a:xfrm>
            <a:off x="571500" y="152400"/>
            <a:ext cx="9086850" cy="609600"/>
          </a:xfrm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normAutofit/>
          </a:bodyPr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Quality Management System Documentation Requirements</a:t>
            </a:r>
          </a:p>
        </p:txBody>
      </p:sp>
      <p:sp>
        <p:nvSpPr>
          <p:cNvPr id="32772" name="Isosceles Triangle 1"/>
          <p:cNvSpPr>
            <a:spLocks noChangeArrowheads="1"/>
          </p:cNvSpPr>
          <p:nvPr/>
        </p:nvSpPr>
        <p:spPr bwMode="auto">
          <a:xfrm>
            <a:off x="2133600" y="1219200"/>
            <a:ext cx="8077200" cy="4495800"/>
          </a:xfrm>
          <a:prstGeom prst="triangle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38100" algn="ctr">
            <a:solidFill>
              <a:srgbClr val="00000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800"/>
          </a:p>
        </p:txBody>
      </p:sp>
      <p:cxnSp>
        <p:nvCxnSpPr>
          <p:cNvPr id="32773" name="Straight Connector 5"/>
          <p:cNvCxnSpPr>
            <a:cxnSpLocks noChangeShapeType="1"/>
          </p:cNvCxnSpPr>
          <p:nvPr/>
        </p:nvCxnSpPr>
        <p:spPr bwMode="auto">
          <a:xfrm>
            <a:off x="4152900" y="3429000"/>
            <a:ext cx="4038600" cy="0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774" name="Straight Connector 33"/>
          <p:cNvCxnSpPr>
            <a:cxnSpLocks noChangeShapeType="1"/>
          </p:cNvCxnSpPr>
          <p:nvPr/>
        </p:nvCxnSpPr>
        <p:spPr bwMode="auto">
          <a:xfrm>
            <a:off x="4876800" y="2667000"/>
            <a:ext cx="2590800" cy="0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775" name="Straight Connector 39"/>
          <p:cNvCxnSpPr>
            <a:cxnSpLocks noChangeShapeType="1"/>
          </p:cNvCxnSpPr>
          <p:nvPr/>
        </p:nvCxnSpPr>
        <p:spPr bwMode="auto">
          <a:xfrm>
            <a:off x="3505200" y="4191000"/>
            <a:ext cx="5334000" cy="0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776" name="Straight Connector 40"/>
          <p:cNvCxnSpPr>
            <a:cxnSpLocks noChangeShapeType="1"/>
          </p:cNvCxnSpPr>
          <p:nvPr/>
        </p:nvCxnSpPr>
        <p:spPr bwMode="auto">
          <a:xfrm>
            <a:off x="2819400" y="4953000"/>
            <a:ext cx="6705600" cy="0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777" name="Rectangle 18"/>
          <p:cNvSpPr>
            <a:spLocks noChangeArrowheads="1"/>
          </p:cNvSpPr>
          <p:nvPr/>
        </p:nvSpPr>
        <p:spPr bwMode="auto">
          <a:xfrm>
            <a:off x="5410200" y="1905000"/>
            <a:ext cx="15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  <a:latin typeface="Calibri" panose="020F0502020204030204" pitchFamily="34" charset="0"/>
              </a:rPr>
              <a:t>Policy &amp;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  <a:latin typeface="Calibri" panose="020F0502020204030204" pitchFamily="34" charset="0"/>
              </a:rPr>
              <a:t>Objectives</a:t>
            </a:r>
          </a:p>
        </p:txBody>
      </p:sp>
      <p:sp>
        <p:nvSpPr>
          <p:cNvPr id="32778" name="Rectangle 41"/>
          <p:cNvSpPr>
            <a:spLocks noChangeArrowheads="1"/>
          </p:cNvSpPr>
          <p:nvPr/>
        </p:nvSpPr>
        <p:spPr bwMode="auto">
          <a:xfrm>
            <a:off x="4572000" y="2671763"/>
            <a:ext cx="3200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  <a:latin typeface="Calibri" panose="020F0502020204030204" pitchFamily="34" charset="0"/>
              </a:rPr>
              <a:t>Quality Manual</a:t>
            </a:r>
          </a:p>
        </p:txBody>
      </p:sp>
      <p:sp>
        <p:nvSpPr>
          <p:cNvPr id="32779" name="Rectangle 44"/>
          <p:cNvSpPr>
            <a:spLocks noChangeArrowheads="1"/>
          </p:cNvSpPr>
          <p:nvPr/>
        </p:nvSpPr>
        <p:spPr bwMode="auto">
          <a:xfrm>
            <a:off x="3505200" y="3429000"/>
            <a:ext cx="533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700" b="1">
                <a:solidFill>
                  <a:srgbClr val="000000"/>
                </a:solidFill>
                <a:latin typeface="Calibri" panose="020F0502020204030204" pitchFamily="34" charset="0"/>
              </a:rPr>
              <a:t>Quality System Procedures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700" b="1">
                <a:solidFill>
                  <a:srgbClr val="000000"/>
                </a:solidFill>
                <a:latin typeface="Calibri" panose="020F0502020204030204" pitchFamily="34" charset="0"/>
              </a:rPr>
              <a:t>(Auditing, Document Control, Corrective Action etc.)</a:t>
            </a:r>
          </a:p>
        </p:txBody>
      </p:sp>
      <p:sp>
        <p:nvSpPr>
          <p:cNvPr id="32780" name="Rectangle 46"/>
          <p:cNvSpPr>
            <a:spLocks noChangeArrowheads="1"/>
          </p:cNvSpPr>
          <p:nvPr/>
        </p:nvSpPr>
        <p:spPr bwMode="auto">
          <a:xfrm>
            <a:off x="3011488" y="4953000"/>
            <a:ext cx="63611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  <a:latin typeface="Calibri" panose="020F0502020204030204" pitchFamily="34" charset="0"/>
              </a:rPr>
              <a:t>Records, Reports/ Logs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  <a:latin typeface="Calibri" panose="020F0502020204030204" pitchFamily="34" charset="0"/>
              </a:rPr>
              <a:t>(Test Reports, Defect Reports, Training records etc.)</a:t>
            </a:r>
          </a:p>
        </p:txBody>
      </p:sp>
      <p:sp>
        <p:nvSpPr>
          <p:cNvPr id="32781" name="Rectangle 47"/>
          <p:cNvSpPr>
            <a:spLocks noChangeArrowheads="1"/>
          </p:cNvSpPr>
          <p:nvPr/>
        </p:nvSpPr>
        <p:spPr bwMode="auto">
          <a:xfrm>
            <a:off x="3163888" y="4197350"/>
            <a:ext cx="60563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700" b="1">
                <a:solidFill>
                  <a:srgbClr val="000000"/>
                </a:solidFill>
                <a:latin typeface="Calibri" panose="020F0502020204030204" pitchFamily="34" charset="0"/>
              </a:rPr>
              <a:t>Process Procedures, Plans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700" b="1">
                <a:solidFill>
                  <a:srgbClr val="000000"/>
                </a:solidFill>
                <a:latin typeface="Calibri" panose="020F0502020204030204" pitchFamily="34" charset="0"/>
              </a:rPr>
              <a:t>(Operation procedures, plans, test methods, specifications etc.)</a:t>
            </a:r>
          </a:p>
        </p:txBody>
      </p:sp>
      <p:sp>
        <p:nvSpPr>
          <p:cNvPr id="32782" name="Rectangle 48"/>
          <p:cNvSpPr>
            <a:spLocks noChangeArrowheads="1"/>
          </p:cNvSpPr>
          <p:nvPr/>
        </p:nvSpPr>
        <p:spPr bwMode="auto">
          <a:xfrm>
            <a:off x="3962400" y="1847850"/>
            <a:ext cx="1447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  <a:latin typeface="Calibri" panose="020F0502020204030204" pitchFamily="34" charset="0"/>
              </a:rPr>
              <a:t>Commitment &amp;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  <a:latin typeface="Calibri" panose="020F0502020204030204" pitchFamily="34" charset="0"/>
              </a:rPr>
              <a:t>Goals</a:t>
            </a:r>
          </a:p>
        </p:txBody>
      </p:sp>
      <p:sp>
        <p:nvSpPr>
          <p:cNvPr id="32783" name="Rectangle 49"/>
          <p:cNvSpPr>
            <a:spLocks noChangeArrowheads="1"/>
          </p:cNvSpPr>
          <p:nvPr/>
        </p:nvSpPr>
        <p:spPr bwMode="auto">
          <a:xfrm>
            <a:off x="3124200" y="2590800"/>
            <a:ext cx="1562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  <a:latin typeface="Calibri" panose="020F0502020204030204" pitchFamily="34" charset="0"/>
              </a:rPr>
              <a:t>Overall summary and system str.</a:t>
            </a:r>
          </a:p>
        </p:txBody>
      </p:sp>
      <p:sp>
        <p:nvSpPr>
          <p:cNvPr id="32784" name="Rectangle 50"/>
          <p:cNvSpPr>
            <a:spLocks noChangeArrowheads="1"/>
          </p:cNvSpPr>
          <p:nvPr/>
        </p:nvSpPr>
        <p:spPr bwMode="auto">
          <a:xfrm>
            <a:off x="2398714" y="3263900"/>
            <a:ext cx="13350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  <a:latin typeface="Calibri" panose="020F0502020204030204" pitchFamily="34" charset="0"/>
              </a:rPr>
              <a:t>Procedures related to QMS</a:t>
            </a:r>
          </a:p>
        </p:txBody>
      </p:sp>
      <p:sp>
        <p:nvSpPr>
          <p:cNvPr id="32785" name="Rectangle 51"/>
          <p:cNvSpPr>
            <a:spLocks noChangeArrowheads="1"/>
          </p:cNvSpPr>
          <p:nvPr/>
        </p:nvSpPr>
        <p:spPr bwMode="auto">
          <a:xfrm>
            <a:off x="1789114" y="4191000"/>
            <a:ext cx="13350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  <a:latin typeface="Calibri" panose="020F0502020204030204" pitchFamily="34" charset="0"/>
              </a:rPr>
              <a:t>Technical Procedures</a:t>
            </a:r>
          </a:p>
        </p:txBody>
      </p:sp>
      <p:sp>
        <p:nvSpPr>
          <p:cNvPr id="32786" name="Rectangle 52"/>
          <p:cNvSpPr>
            <a:spLocks noChangeArrowheads="1"/>
          </p:cNvSpPr>
          <p:nvPr/>
        </p:nvSpPr>
        <p:spPr bwMode="auto">
          <a:xfrm>
            <a:off x="5181600" y="5773738"/>
            <a:ext cx="1943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  <a:latin typeface="Calibri" panose="020F0502020204030204" pitchFamily="34" charset="0"/>
              </a:rPr>
              <a:t>Proofs, Evidences</a:t>
            </a:r>
          </a:p>
        </p:txBody>
      </p:sp>
    </p:spTree>
    <p:extLst>
      <p:ext uri="{BB962C8B-B14F-4D97-AF65-F5344CB8AC3E}">
        <p14:creationId xmlns:p14="http://schemas.microsoft.com/office/powerpoint/2010/main" val="3133331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lose-up of a document&#10;&#10;Description automatically generated">
            <a:extLst>
              <a:ext uri="{FF2B5EF4-FFF2-40B4-BE49-F238E27FC236}">
                <a16:creationId xmlns:a16="http://schemas.microsoft.com/office/drawing/2014/main" id="{F168AD6F-FD50-F770-B16B-18AE8DBD02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269" y="643467"/>
            <a:ext cx="10175462" cy="5571065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677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945A44-397B-A8E2-04D7-39240D71C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312" y="643467"/>
            <a:ext cx="10083375" cy="5571065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590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524000" y="1"/>
            <a:ext cx="9144000" cy="6858001"/>
            <a:chOff x="0" y="0"/>
            <a:chExt cx="9144000" cy="6858001"/>
          </a:xfrm>
        </p:grpSpPr>
        <p:sp>
          <p:nvSpPr>
            <p:cNvPr id="7" name="Rectangle 6"/>
            <p:cNvSpPr/>
            <p:nvPr/>
          </p:nvSpPr>
          <p:spPr>
            <a:xfrm>
              <a:off x="0" y="6629400"/>
              <a:ext cx="9144000" cy="2286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0" y="0"/>
              <a:ext cx="9144000" cy="6858001"/>
              <a:chOff x="0" y="0"/>
              <a:chExt cx="9144000" cy="6858001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0" y="0"/>
                <a:ext cx="9144000" cy="57653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82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0" y="1"/>
                <a:ext cx="9144000" cy="6858000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11" name="Title 1"/>
          <p:cNvSpPr txBox="1">
            <a:spLocks/>
          </p:cNvSpPr>
          <p:nvPr/>
        </p:nvSpPr>
        <p:spPr>
          <a:xfrm>
            <a:off x="1966784" y="1447800"/>
            <a:ext cx="8458200" cy="4724400"/>
          </a:xfrm>
          <a:prstGeom prst="rect">
            <a:avLst/>
          </a:prstGeom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b="1" kern="1200" cap="all" spc="-100" baseline="0">
                <a:solidFill>
                  <a:srgbClr val="45463F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45463F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45463F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45463F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45463F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45463F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45463F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45463F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45463F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 fontAlgn="auto">
              <a:spcBef>
                <a:spcPts val="600"/>
              </a:spcBef>
              <a:spcAft>
                <a:spcPts val="600"/>
              </a:spcAft>
              <a:buClr>
                <a:srgbClr val="9D09D1">
                  <a:lumMod val="75000"/>
                </a:srgbClr>
              </a:buClr>
              <a:defRPr/>
            </a:pPr>
            <a:r>
              <a:rPr lang="en-US" sz="4000" i="1" cap="none" dirty="0">
                <a:solidFill>
                  <a:srgbClr val="002060"/>
                </a:solidFill>
              </a:rPr>
              <a:t>Quality Risk Management</a:t>
            </a:r>
            <a:r>
              <a:rPr lang="en-US" sz="4000" cap="none" dirty="0">
                <a:solidFill>
                  <a:srgbClr val="002060"/>
                </a:solidFill>
              </a:rPr>
              <a:t> </a:t>
            </a:r>
          </a:p>
          <a:p>
            <a:pPr algn="ctr" fontAlgn="auto">
              <a:spcAft>
                <a:spcPts val="0"/>
              </a:spcAft>
              <a:buClr>
                <a:srgbClr val="9D09D1">
                  <a:lumMod val="75000"/>
                </a:srgbClr>
              </a:buClr>
              <a:defRPr/>
            </a:pPr>
            <a:r>
              <a:rPr lang="en-US" sz="3600" b="0" cap="none" dirty="0">
                <a:solidFill>
                  <a:srgbClr val="002060"/>
                </a:solidFill>
              </a:rPr>
              <a:t>In manufacturing</a:t>
            </a:r>
          </a:p>
          <a:p>
            <a:pPr algn="ctr" fontAlgn="auto">
              <a:spcAft>
                <a:spcPts val="0"/>
              </a:spcAft>
              <a:buClr>
                <a:srgbClr val="9D09D1">
                  <a:lumMod val="75000"/>
                </a:srgbClr>
              </a:buClr>
              <a:defRPr/>
            </a:pPr>
            <a:endParaRPr lang="en-US" sz="3600" b="0" cap="none" dirty="0">
              <a:solidFill>
                <a:srgbClr val="002060"/>
              </a:solidFill>
            </a:endParaRPr>
          </a:p>
          <a:p>
            <a:pPr marL="457200" indent="-457200" fontAlgn="auto">
              <a:spcAft>
                <a:spcPts val="0"/>
              </a:spcAft>
              <a:buClr>
                <a:srgbClr val="9D09D1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2400" b="0" cap="none" dirty="0">
                <a:solidFill>
                  <a:srgbClr val="002060"/>
                </a:solidFill>
              </a:rPr>
              <a:t>In simple terms, risk is the possibility of something bad happening. </a:t>
            </a:r>
            <a:endParaRPr lang="en-GB" sz="2400" dirty="0">
              <a:solidFill>
                <a:srgbClr val="002060"/>
              </a:solidFill>
              <a:ea typeface="+mj-ea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E81A-5E20-452D-B085-6FE793C262E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320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9220200" y="4114800"/>
            <a:ext cx="228600" cy="1548540"/>
            <a:chOff x="7696200" y="4114800"/>
            <a:chExt cx="228600" cy="1548540"/>
          </a:xfrm>
        </p:grpSpPr>
        <p:cxnSp>
          <p:nvCxnSpPr>
            <p:cNvPr id="53" name="Straight Connector 52"/>
            <p:cNvCxnSpPr>
              <a:stCxn id="12" idx="3"/>
            </p:cNvCxnSpPr>
            <p:nvPr/>
          </p:nvCxnSpPr>
          <p:spPr>
            <a:xfrm>
              <a:off x="7696200" y="5659746"/>
              <a:ext cx="2286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V="1">
              <a:off x="7924800" y="4114800"/>
              <a:ext cx="0" cy="154854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7696200" y="4114800"/>
              <a:ext cx="228600" cy="0"/>
            </a:xfrm>
            <a:prstGeom prst="line">
              <a:avLst/>
            </a:prstGeom>
            <a:ln w="28575"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Oval 88"/>
          <p:cNvSpPr/>
          <p:nvPr/>
        </p:nvSpPr>
        <p:spPr>
          <a:xfrm>
            <a:off x="9296400" y="4716959"/>
            <a:ext cx="381000" cy="381000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TextBox 89"/>
          <p:cNvSpPr txBox="1"/>
          <p:nvPr/>
        </p:nvSpPr>
        <p:spPr>
          <a:xfrm>
            <a:off x="9296400" y="459682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solidFill>
                  <a:srgbClr val="92D050"/>
                </a:solidFill>
              </a:rPr>
              <a:t>+</a:t>
            </a:r>
          </a:p>
        </p:txBody>
      </p:sp>
      <p:grpSp>
        <p:nvGrpSpPr>
          <p:cNvPr id="64" name="Group 63"/>
          <p:cNvGrpSpPr/>
          <p:nvPr/>
        </p:nvGrpSpPr>
        <p:grpSpPr>
          <a:xfrm>
            <a:off x="9220200" y="2285999"/>
            <a:ext cx="228600" cy="1396141"/>
            <a:chOff x="7696200" y="4114800"/>
            <a:chExt cx="228600" cy="1548540"/>
          </a:xfrm>
        </p:grpSpPr>
        <p:cxnSp>
          <p:nvCxnSpPr>
            <p:cNvPr id="65" name="Straight Connector 64"/>
            <p:cNvCxnSpPr/>
            <p:nvPr/>
          </p:nvCxnSpPr>
          <p:spPr>
            <a:xfrm>
              <a:off x="7696200" y="5659746"/>
              <a:ext cx="2286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7924800" y="4114800"/>
              <a:ext cx="0" cy="154854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H="1">
              <a:off x="7696200" y="4114800"/>
              <a:ext cx="228600" cy="0"/>
            </a:xfrm>
            <a:prstGeom prst="line">
              <a:avLst/>
            </a:prstGeom>
            <a:ln w="28575"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Oval 81"/>
          <p:cNvSpPr/>
          <p:nvPr/>
        </p:nvSpPr>
        <p:spPr>
          <a:xfrm>
            <a:off x="9258300" y="2667000"/>
            <a:ext cx="381000" cy="381000"/>
          </a:xfrm>
          <a:prstGeom prst="ellipse">
            <a:avLst/>
          </a:prstGeom>
          <a:solidFill>
            <a:schemeClr val="bg1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TextBox 85"/>
          <p:cNvSpPr txBox="1"/>
          <p:nvPr/>
        </p:nvSpPr>
        <p:spPr>
          <a:xfrm>
            <a:off x="9281510" y="2438401"/>
            <a:ext cx="3577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-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524000" y="1"/>
            <a:ext cx="9144000" cy="6858001"/>
            <a:chOff x="0" y="0"/>
            <a:chExt cx="9144000" cy="6858001"/>
          </a:xfrm>
        </p:grpSpPr>
        <p:sp>
          <p:nvSpPr>
            <p:cNvPr id="7" name="Rectangle 6"/>
            <p:cNvSpPr/>
            <p:nvPr/>
          </p:nvSpPr>
          <p:spPr>
            <a:xfrm>
              <a:off x="0" y="6629400"/>
              <a:ext cx="9144000" cy="2286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0" y="0"/>
              <a:ext cx="9144000" cy="6858001"/>
              <a:chOff x="0" y="0"/>
              <a:chExt cx="9144000" cy="6858001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0" y="0"/>
                <a:ext cx="9144000" cy="57653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82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0" y="1"/>
                <a:ext cx="9144000" cy="6858000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E81A-5E20-452D-B085-6FE793C262E4}" type="slidenum">
              <a:rPr lang="en-US" smtClean="0"/>
              <a:t>8</a:t>
            </a:fld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5715000" y="1447800"/>
            <a:ext cx="3505200" cy="1676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5715000" y="3276600"/>
            <a:ext cx="3505200" cy="1219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5715000" y="5181600"/>
            <a:ext cx="3505200" cy="95629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ed Rectangle 9"/>
          <p:cNvSpPr/>
          <p:nvPr/>
        </p:nvSpPr>
        <p:spPr>
          <a:xfrm>
            <a:off x="5715000" y="914400"/>
            <a:ext cx="3505200" cy="381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Initiate QRM process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15000" y="4648200"/>
            <a:ext cx="3505200" cy="38100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Output QRM process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715500" y="1447800"/>
            <a:ext cx="533400" cy="469009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GB" sz="2400" dirty="0"/>
              <a:t>Risk Management tools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800600" y="1447800"/>
            <a:ext cx="533400" cy="469009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2400" dirty="0"/>
              <a:t>Risk Communication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629400" y="1600200"/>
            <a:ext cx="22098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2060"/>
                </a:solidFill>
              </a:rPr>
              <a:t>Risk Identification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629400" y="2133600"/>
            <a:ext cx="22098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2060"/>
                </a:solidFill>
              </a:rPr>
              <a:t>Risk Analysis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629400" y="2667000"/>
            <a:ext cx="22098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2060"/>
                </a:solidFill>
              </a:rPr>
              <a:t>Risk Evaluation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629400" y="3429000"/>
            <a:ext cx="22098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2060"/>
                </a:solidFill>
              </a:rPr>
              <a:t>Risk Reduction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629400" y="3962400"/>
            <a:ext cx="22098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2060"/>
                </a:solidFill>
              </a:rPr>
              <a:t>Risk Acceptance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629400" y="5486400"/>
            <a:ext cx="22098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2060"/>
                </a:solidFill>
              </a:rPr>
              <a:t>Review Events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5374874" y="2085944"/>
            <a:ext cx="14422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Assessment</a:t>
            </a:r>
          </a:p>
        </p:txBody>
      </p:sp>
      <p:sp>
        <p:nvSpPr>
          <p:cNvPr id="26" name="TextBox 25"/>
          <p:cNvSpPr txBox="1"/>
          <p:nvPr/>
        </p:nvSpPr>
        <p:spPr>
          <a:xfrm rot="16200000">
            <a:off x="5654417" y="3673875"/>
            <a:ext cx="9710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</a:t>
            </a:r>
          </a:p>
        </p:txBody>
      </p:sp>
      <p:sp>
        <p:nvSpPr>
          <p:cNvPr id="27" name="TextBox 26"/>
          <p:cNvSpPr txBox="1"/>
          <p:nvPr/>
        </p:nvSpPr>
        <p:spPr>
          <a:xfrm rot="16200000">
            <a:off x="5661244" y="5460235"/>
            <a:ext cx="9573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Review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7543800" y="1295400"/>
            <a:ext cx="0" cy="152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7543800" y="1981200"/>
            <a:ext cx="0" cy="1524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7543800" y="2514600"/>
            <a:ext cx="0" cy="1524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7543800" y="3124200"/>
            <a:ext cx="0" cy="152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7543800" y="3810000"/>
            <a:ext cx="0" cy="1524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7543800" y="4495800"/>
            <a:ext cx="0" cy="152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7543800" y="5029200"/>
            <a:ext cx="0" cy="152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334000" y="2057400"/>
            <a:ext cx="381000" cy="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>
            <a:off x="5334000" y="3886200"/>
            <a:ext cx="381000" cy="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>
            <a:off x="5334000" y="4800600"/>
            <a:ext cx="381000" cy="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>
            <a:off x="5334000" y="5562600"/>
            <a:ext cx="381000" cy="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168754" y="1029832"/>
            <a:ext cx="2362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800" b="1" dirty="0">
                <a:solidFill>
                  <a:srgbClr val="002060"/>
                </a:solidFill>
              </a:rPr>
              <a:t>Quality Risk Management Life Cycle as per ICH Q9</a:t>
            </a:r>
          </a:p>
          <a:p>
            <a:pPr algn="just"/>
            <a:endParaRPr lang="en-GB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59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/>
      <p:bldP spid="82" grpId="0" animBg="1"/>
      <p:bldP spid="86" grpId="0"/>
      <p:bldP spid="2" grpId="0" animBg="1"/>
      <p:bldP spid="11" grpId="0" animBg="1"/>
      <p:bldP spid="12" grpId="0" animBg="1"/>
      <p:bldP spid="10" grpId="0" animBg="1"/>
      <p:bldP spid="16" grpId="0" animBg="1"/>
      <p:bldP spid="14" grpId="0" animBg="1"/>
      <p:bldP spid="18" grpId="0" animBg="1"/>
      <p:bldP spid="1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17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524000" y="1"/>
            <a:ext cx="9144000" cy="6858001"/>
            <a:chOff x="0" y="0"/>
            <a:chExt cx="9144000" cy="6858001"/>
          </a:xfrm>
        </p:grpSpPr>
        <p:sp>
          <p:nvSpPr>
            <p:cNvPr id="7" name="Rectangle 6"/>
            <p:cNvSpPr/>
            <p:nvPr/>
          </p:nvSpPr>
          <p:spPr>
            <a:xfrm>
              <a:off x="0" y="6629400"/>
              <a:ext cx="9144000" cy="2286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0" y="0"/>
              <a:ext cx="9144000" cy="6858001"/>
              <a:chOff x="0" y="0"/>
              <a:chExt cx="9144000" cy="6858001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0" y="0"/>
                <a:ext cx="9144000" cy="57653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82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0" y="1"/>
                <a:ext cx="9144000" cy="6858000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E81A-5E20-452D-B085-6FE793C262E4}" type="slidenum">
              <a:rPr lang="en-US" smtClean="0"/>
              <a:t>9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743216"/>
            <a:ext cx="8943204" cy="5573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52601" y="1752600"/>
            <a:ext cx="8610599" cy="449580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1752600" y="1730782"/>
            <a:ext cx="830580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4375" indent="-342900">
              <a:buFont typeface="Wingdings" pitchFamily="2" charset="2"/>
              <a:buChar char="Ø"/>
            </a:pPr>
            <a:r>
              <a:rPr lang="en-GB" sz="2000" b="1" dirty="0">
                <a:solidFill>
                  <a:srgbClr val="002060"/>
                </a:solidFill>
              </a:rPr>
              <a:t>System Risks </a:t>
            </a:r>
          </a:p>
          <a:p>
            <a:pPr marL="895350" indent="-342900">
              <a:buFont typeface="Arial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	</a:t>
            </a:r>
            <a:r>
              <a:rPr lang="en-GB" b="1" dirty="0">
                <a:solidFill>
                  <a:srgbClr val="002060"/>
                </a:solidFill>
              </a:rPr>
              <a:t>facility &amp; people</a:t>
            </a:r>
          </a:p>
          <a:p>
            <a:pPr marL="914400" defTabSz="1346200">
              <a:spcAft>
                <a:spcPts val="600"/>
              </a:spcAft>
            </a:pPr>
            <a:r>
              <a:rPr lang="en-GB" dirty="0">
                <a:solidFill>
                  <a:srgbClr val="002060"/>
                </a:solidFill>
              </a:rPr>
              <a:t>interfaces, operator risks, environment, equipment, IT, design elements</a:t>
            </a:r>
          </a:p>
          <a:p>
            <a:pPr marL="895350" indent="-342900">
              <a:buFont typeface="Arial" pitchFamily="34" charset="0"/>
              <a:buChar char="•"/>
            </a:pPr>
            <a:r>
              <a:rPr lang="en-GB" sz="2000" dirty="0">
                <a:solidFill>
                  <a:srgbClr val="002060"/>
                </a:solidFill>
              </a:rPr>
              <a:t>	</a:t>
            </a:r>
            <a:r>
              <a:rPr lang="en-GB" b="1" dirty="0">
                <a:solidFill>
                  <a:srgbClr val="002060"/>
                </a:solidFill>
              </a:rPr>
              <a:t>organisation</a:t>
            </a:r>
          </a:p>
          <a:p>
            <a:pPr marL="914400">
              <a:spcAft>
                <a:spcPts val="600"/>
              </a:spcAft>
            </a:pPr>
            <a:r>
              <a:rPr lang="en-GB" dirty="0">
                <a:solidFill>
                  <a:srgbClr val="002060"/>
                </a:solidFill>
              </a:rPr>
              <a:t>quality systems, controls, measurements, documents, regulatory requirements</a:t>
            </a:r>
          </a:p>
          <a:p>
            <a:pPr marL="714375" lvl="1" indent="-342900">
              <a:spcBef>
                <a:spcPts val="1200"/>
              </a:spcBef>
              <a:buFont typeface="Wingdings" pitchFamily="2" charset="2"/>
              <a:buChar char="Ø"/>
            </a:pPr>
            <a:r>
              <a:rPr lang="en-GB" sz="2000" b="1" dirty="0">
                <a:solidFill>
                  <a:srgbClr val="002060"/>
                </a:solidFill>
              </a:rPr>
              <a:t>Process Risks </a:t>
            </a:r>
            <a:endParaRPr lang="en-GB" sz="2000" dirty="0">
              <a:solidFill>
                <a:srgbClr val="002060"/>
              </a:solidFill>
            </a:endParaRPr>
          </a:p>
          <a:p>
            <a:pPr marL="895350" lvl="1" indent="-342900">
              <a:buFont typeface="Arial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	</a:t>
            </a:r>
            <a:r>
              <a:rPr lang="en-GB" b="1" dirty="0">
                <a:solidFill>
                  <a:srgbClr val="002060"/>
                </a:solidFill>
              </a:rPr>
              <a:t>operations</a:t>
            </a:r>
          </a:p>
          <a:p>
            <a:pPr marL="552450" lvl="1">
              <a:spcAft>
                <a:spcPts val="600"/>
              </a:spcAft>
            </a:pPr>
            <a:r>
              <a:rPr lang="en-GB" b="1" dirty="0">
                <a:solidFill>
                  <a:srgbClr val="002060"/>
                </a:solidFill>
              </a:rPr>
              <a:t>	</a:t>
            </a:r>
            <a:r>
              <a:rPr lang="en-GB" dirty="0">
                <a:solidFill>
                  <a:srgbClr val="002060"/>
                </a:solidFill>
              </a:rPr>
              <a:t>process operations and quality parameters</a:t>
            </a:r>
          </a:p>
          <a:p>
            <a:pPr marL="895350" indent="-342900">
              <a:buFont typeface="Arial" pitchFamily="34" charset="0"/>
              <a:buChar char="•"/>
            </a:pPr>
            <a:r>
              <a:rPr lang="en-GB" sz="2000" dirty="0">
                <a:solidFill>
                  <a:srgbClr val="002060"/>
                </a:solidFill>
              </a:rPr>
              <a:t>	</a:t>
            </a:r>
            <a:r>
              <a:rPr lang="en-GB" b="1" dirty="0">
                <a:solidFill>
                  <a:srgbClr val="002060"/>
                </a:solidFill>
              </a:rPr>
              <a:t>safety &amp; efficacy</a:t>
            </a:r>
            <a:endParaRPr lang="en-GB" dirty="0">
              <a:solidFill>
                <a:srgbClr val="002060"/>
              </a:solidFill>
            </a:endParaRPr>
          </a:p>
          <a:p>
            <a:pPr marL="552450"/>
            <a:r>
              <a:rPr lang="en-GB" dirty="0">
                <a:solidFill>
                  <a:srgbClr val="002060"/>
                </a:solidFill>
              </a:rPr>
              <a:t>	quality attributes according to specifications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29000" y="5634336"/>
            <a:ext cx="5400774" cy="46166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2400" b="1" i="1" dirty="0">
                <a:solidFill>
                  <a:srgbClr val="002060"/>
                </a:solidFill>
              </a:rPr>
              <a:t>risk equation:  likelihood x severity = risk</a:t>
            </a:r>
          </a:p>
        </p:txBody>
      </p:sp>
    </p:spTree>
    <p:extLst>
      <p:ext uri="{BB962C8B-B14F-4D97-AF65-F5344CB8AC3E}">
        <p14:creationId xmlns:p14="http://schemas.microsoft.com/office/powerpoint/2010/main" val="81329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589</Words>
  <Application>Microsoft Office PowerPoint</Application>
  <PresentationFormat>Widescreen</PresentationFormat>
  <Paragraphs>73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Bell MT</vt:lpstr>
      <vt:lpstr>Calibri</vt:lpstr>
      <vt:lpstr>Calibri Light</vt:lpstr>
      <vt:lpstr>Wingdings</vt:lpstr>
      <vt:lpstr>Office Theme</vt:lpstr>
      <vt:lpstr>Lecture 10   Quality Management System  &amp;  Risk management    PUB 3112: BIO-PRODUCT AND FORMULATION 45 CREDITS HOURS </vt:lpstr>
      <vt:lpstr>Quality Management, research and Innovation in Bio-production</vt:lpstr>
      <vt:lpstr>Quality Management, research and Innovation</vt:lpstr>
      <vt:lpstr>Quality Management System Documentation Requirements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 3112: BIO-PRODUCT AND FORMULATION 45 CREDITS HOURS</dc:title>
  <dc:creator>James h. Kimotho</dc:creator>
  <cp:lastModifiedBy>James Kimotho</cp:lastModifiedBy>
  <cp:revision>61</cp:revision>
  <dcterms:created xsi:type="dcterms:W3CDTF">2019-10-28T09:03:33Z</dcterms:created>
  <dcterms:modified xsi:type="dcterms:W3CDTF">2026-02-09T15:09:51Z</dcterms:modified>
</cp:coreProperties>
</file>