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C790BE2-4E4F-4AAF-81A2-4A6F4885E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9143998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9144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2088DD-B1AD-40E0-8B86-1D87A2CCD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140040" y="-1133192"/>
            <a:ext cx="6858001" cy="9124385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1072" y="0"/>
            <a:ext cx="4572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395952-4E26-45A2-8756-2ADFD6E53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3"/>
            <a:ext cx="9137153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734BADF-9461-4621-B112-2D7BABEA7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784" y="4049"/>
            <a:ext cx="7662432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019" y="1030406"/>
            <a:ext cx="6110785" cy="3081242"/>
          </a:xfrm>
        </p:spPr>
        <p:txBody>
          <a:bodyPr anchor="ctr">
            <a:normAutofit/>
          </a:bodyPr>
          <a:lstStyle/>
          <a:p>
            <a:r>
              <a:rPr lang="en-US" sz="4200">
                <a:solidFill>
                  <a:srgbClr val="FFFFFF"/>
                </a:solidFill>
              </a:rPr>
              <a:t>Lecture 2</a:t>
            </a:r>
            <a:br>
              <a:rPr lang="en-US" sz="4200">
                <a:solidFill>
                  <a:srgbClr val="FFFFFF"/>
                </a:solidFill>
              </a:rPr>
            </a:br>
            <a:br>
              <a:rPr lang="en-US" sz="4200">
                <a:solidFill>
                  <a:srgbClr val="FFFFFF"/>
                </a:solidFill>
              </a:rPr>
            </a:br>
            <a:r>
              <a:rPr lang="en-US" sz="4200">
                <a:solidFill>
                  <a:srgbClr val="FFFFFF"/>
                </a:solidFill>
              </a:rPr>
              <a:t>Biotechnology Product Development Pathway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57" y="5171093"/>
            <a:ext cx="6808971" cy="86062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>
                <a:solidFill>
                  <a:srgbClr val="FFFFFF"/>
                </a:solidFill>
              </a:rPr>
              <a:t>BIO 3112 – Biotechnology Product and Formulation</a:t>
            </a:r>
          </a:p>
          <a:p>
            <a:pPr>
              <a:lnSpc>
                <a:spcPct val="90000"/>
              </a:lnSpc>
            </a:pPr>
            <a:r>
              <a:rPr lang="en-US" sz="2500" dirty="0">
                <a:solidFill>
                  <a:srgbClr val="FFFFFF"/>
                </a:solidFill>
              </a:rPr>
              <a:t>Dr. James H. Kimotho,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49678C-A82F-989E-0BF9-3AC0C78A4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-106218"/>
            <a:ext cx="8178799" cy="595184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5D5415C-C9E9-3EEE-66D1-C73122009F2F}"/>
              </a:ext>
            </a:extLst>
          </p:cNvPr>
          <p:cNvSpPr/>
          <p:nvPr/>
        </p:nvSpPr>
        <p:spPr>
          <a:xfrm>
            <a:off x="772884" y="4169229"/>
            <a:ext cx="7728857" cy="6313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Stage-Gate Model applied</a:t>
            </a:r>
            <a:endParaRPr lang="LID4096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8F2B21-A3BD-E818-6528-FB730D1843A5}"/>
              </a:ext>
            </a:extLst>
          </p:cNvPr>
          <p:cNvSpPr txBox="1"/>
          <p:nvPr/>
        </p:nvSpPr>
        <p:spPr>
          <a:xfrm>
            <a:off x="685798" y="5385529"/>
            <a:ext cx="78159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Biological resource and molecular biology = Pre-upstream (R&amp;D)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Fermentation = Upstream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Purification = Downstream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Large-scale production = Scale-up of both</a:t>
            </a:r>
            <a:endParaRPr lang="LID4096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71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28"/>
            <a:ext cx="8229600" cy="639762"/>
          </a:xfrm>
        </p:spPr>
        <p:txBody>
          <a:bodyPr>
            <a:normAutofit/>
          </a:bodyPr>
          <a:lstStyle/>
          <a:p>
            <a:r>
              <a:rPr sz="3200" dirty="0"/>
              <a:t>Stages 1–2: Discovery &amp; Molecular Engineering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925319"/>
              </p:ext>
            </p:extLst>
          </p:nvPr>
        </p:nvGraphicFramePr>
        <p:xfrm>
          <a:off x="87086" y="852714"/>
          <a:ext cx="9056914" cy="559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8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5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3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2144"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 dirty="0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 dirty="0"/>
                        <a:t>Key 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Supportive Activities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8086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 dirty="0"/>
                        <a:t>1. Biological Resource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Organism selection</a:t>
                      </a:r>
                      <a:endParaRPr lang="en-US" sz="2000" dirty="0"/>
                    </a:p>
                    <a:p>
                      <a:r>
                        <a:rPr lang="pt-PT" sz="2000" b="0" dirty="0"/>
                        <a:t>Examples</a:t>
                      </a:r>
                    </a:p>
                    <a:p>
                      <a:r>
                        <a:rPr lang="pt-PT" sz="1300" i="1" dirty="0"/>
                        <a:t>E. coli</a:t>
                      </a:r>
                      <a:r>
                        <a:rPr lang="pt-PT" sz="1300" dirty="0"/>
                        <a:t> → fast growth, simple proteins</a:t>
                      </a:r>
                    </a:p>
                    <a:p>
                      <a:r>
                        <a:rPr lang="pt-PT" sz="1300" dirty="0"/>
                        <a:t> Chinese Hamster Ovary (CHO)→ monoclonal antibodies (85% of biopharmaceuticals)</a:t>
                      </a:r>
                    </a:p>
                    <a:p>
                      <a:r>
                        <a:rPr lang="pt-PT" sz="1300" dirty="0"/>
                        <a:t>Yeast → vaccines and enzymes</a:t>
                      </a:r>
                    </a:p>
                    <a:p>
                      <a:r>
                        <a:rPr lang="pt-PT" sz="1300" dirty="0"/>
                        <a:t>Plants → secondary metabolites / recombinant proteins</a:t>
                      </a:r>
                      <a:endParaRPr lang="pt-PT" sz="2000" dirty="0"/>
                    </a:p>
                    <a:p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Does it perform necessary post-translational modifications?</a:t>
                      </a:r>
                    </a:p>
                    <a:p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Glycosylation (mammalian systems)</a:t>
                      </a:r>
                    </a:p>
                    <a:p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Disulfide bond formation</a:t>
                      </a:r>
                    </a:p>
                    <a:p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Protein folding capability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 sz="1200"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Gene dentification (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and validation of the genetic sequence responsible for the desired product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pt-PT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QMS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Risk </a:t>
                      </a:r>
                      <a:r>
                        <a:rPr sz="2000" dirty="0" err="1"/>
                        <a:t>mgmt</a:t>
                      </a:r>
                      <a:r>
                        <a:rPr lang="en-DE" sz="2000" dirty="0"/>
                        <a:t>.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IP 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Regulatory review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8086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 dirty="0"/>
                        <a:t>2. Molecular Biology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Cloning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Vector design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Host selectio</a:t>
                      </a:r>
                      <a:r>
                        <a:rPr lang="en-US" sz="2000" dirty="0"/>
                        <a:t>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Expression opt</a:t>
                      </a:r>
                      <a:r>
                        <a:rPr lang="en-US" sz="2000" dirty="0"/>
                        <a:t>ion </a:t>
                      </a:r>
                      <a:r>
                        <a:rPr sz="20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GLP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Design control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Data integrity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856"/>
            <a:ext cx="8229600" cy="402773"/>
          </a:xfrm>
        </p:spPr>
        <p:txBody>
          <a:bodyPr>
            <a:normAutofit fontScale="90000"/>
          </a:bodyPr>
          <a:lstStyle/>
          <a:p>
            <a:r>
              <a:rPr sz="3000" dirty="0"/>
              <a:t>Stages 3–4: Bioproduction &amp; Purification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96569"/>
              </p:ext>
            </p:extLst>
          </p:nvPr>
        </p:nvGraphicFramePr>
        <p:xfrm>
          <a:off x="274320" y="533400"/>
          <a:ext cx="9073764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0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5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Key 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Supportive Activities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 dirty="0"/>
                        <a:t>3. Upstream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 sz="1200"/>
                      </a:pPr>
                      <a:r>
                        <a:rPr lang="pt-PT" sz="1800" b="1" dirty="0"/>
                        <a:t>&gt;Fermentation</a:t>
                      </a:r>
                    </a:p>
                    <a:p>
                      <a:r>
                        <a:rPr lang="pt-PT" sz="1600" u="sng" dirty="0"/>
                        <a:t>Used for:</a:t>
                      </a:r>
                      <a:r>
                        <a:rPr lang="pt-PT" sz="1600" dirty="0"/>
                        <a:t> </a:t>
                      </a:r>
                      <a:r>
                        <a:rPr lang="pt-PT" sz="1600" i="1" dirty="0"/>
                        <a:t>Enzymes, Recombinant proteins</a:t>
                      </a:r>
                    </a:p>
                    <a:p>
                      <a:r>
                        <a:rPr lang="pt-PT" sz="1600" i="1" dirty="0"/>
                        <a:t>Vaccines, Antibiotics</a:t>
                      </a:r>
                      <a:r>
                        <a:rPr lang="pt-PT" sz="1600" dirty="0"/>
                        <a:t>, </a:t>
                      </a:r>
                    </a:p>
                    <a:p>
                      <a:r>
                        <a:rPr lang="pt-PT" sz="1600" u="sng" dirty="0"/>
                        <a:t>Common organisms: </a:t>
                      </a:r>
                      <a:r>
                        <a:rPr lang="pt-PT" sz="1600" i="1" dirty="0"/>
                        <a:t>E. Coli, </a:t>
                      </a:r>
                      <a:r>
                        <a:rPr lang="pt-PT" sz="1600" dirty="0"/>
                        <a:t>Yeast (</a:t>
                      </a:r>
                      <a:r>
                        <a:rPr lang="pt-PT" sz="1600" i="1" dirty="0"/>
                        <a:t>Saccharomyces cerevisiae</a:t>
                      </a:r>
                      <a:r>
                        <a:rPr lang="pt-PT" sz="1600" dirty="0"/>
                        <a:t>), Fungi</a:t>
                      </a:r>
                    </a:p>
                    <a:p>
                      <a:r>
                        <a:rPr lang="pt-PT" sz="1600" b="0" u="sng" dirty="0"/>
                        <a:t>Advantages: </a:t>
                      </a:r>
                      <a:r>
                        <a:rPr lang="pt-PT" sz="1600" dirty="0"/>
                        <a:t>Fast growth, High productivity, Lower cost, Robust systems</a:t>
                      </a:r>
                    </a:p>
                    <a:p>
                      <a:r>
                        <a:rPr lang="pt-PT" sz="1600" b="0" u="sng" dirty="0"/>
                        <a:t>Limitations: </a:t>
                      </a:r>
                      <a:r>
                        <a:rPr lang="pt-PT" sz="1600" dirty="0"/>
                        <a:t>Limited post-translational modifications</a:t>
                      </a:r>
                    </a:p>
                    <a:p>
                      <a:r>
                        <a:rPr lang="pt-PT" sz="1600" dirty="0"/>
                        <a:t>Endotoxin concerns (Gram-negative bacteria)</a:t>
                      </a:r>
                    </a:p>
                    <a:p>
                      <a:endParaRPr lang="pt-PT" sz="1200" dirty="0"/>
                    </a:p>
                    <a:p>
                      <a:r>
                        <a:rPr lang="pt-PT" sz="1800" b="1" dirty="0"/>
                        <a:t>&gt; Mammalian Cell Culture</a:t>
                      </a:r>
                    </a:p>
                    <a:p>
                      <a:r>
                        <a:rPr lang="pt-PT" sz="1600" u="sng" dirty="0"/>
                        <a:t>Used for: </a:t>
                      </a:r>
                      <a:r>
                        <a:rPr lang="pt-PT" sz="1600" i="1" dirty="0"/>
                        <a:t>Monoclonal antibodies, Complex glycoproteins, Advanced biologics</a:t>
                      </a:r>
                    </a:p>
                    <a:p>
                      <a:r>
                        <a:rPr lang="pt-PT" sz="1600" u="sng" dirty="0"/>
                        <a:t>Common cell lines: </a:t>
                      </a:r>
                      <a:r>
                        <a:rPr lang="pt-PT" sz="1600" i="1" dirty="0"/>
                        <a:t>CHO cells, HEK293, Vero cells</a:t>
                      </a:r>
                    </a:p>
                    <a:p>
                      <a:r>
                        <a:rPr lang="pt-PT" sz="1600" b="0" i="0" u="sng" dirty="0"/>
                        <a:t>Advantages:</a:t>
                      </a:r>
                      <a:r>
                        <a:rPr lang="pt-PT" sz="1600" b="0" dirty="0"/>
                        <a:t> </a:t>
                      </a:r>
                      <a:r>
                        <a:rPr lang="pt-PT" sz="1600" i="1" dirty="0"/>
                        <a:t>Proper protein folding, Human-like glycosylation</a:t>
                      </a:r>
                    </a:p>
                    <a:p>
                      <a:r>
                        <a:rPr lang="pt-PT" sz="1600" b="0" u="sng" dirty="0"/>
                        <a:t>Limitations: </a:t>
                      </a:r>
                      <a:r>
                        <a:rPr lang="pt-PT" sz="1600" i="1" dirty="0"/>
                        <a:t>Slower growth, More sensitive to shear stress, Higher cost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  <a:defRPr sz="1200"/>
                      </a:pPr>
                      <a:r>
                        <a:rPr lang="en-US" sz="2000" dirty="0"/>
                        <a:t>&gt; </a:t>
                      </a:r>
                      <a:r>
                        <a:rPr sz="2000" b="1" dirty="0"/>
                        <a:t>Media opt</a:t>
                      </a:r>
                      <a:r>
                        <a:rPr lang="en-US" sz="2000" b="1" dirty="0"/>
                        <a:t>ion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  <a:defRPr sz="1200"/>
                      </a:pPr>
                      <a:r>
                        <a:rPr lang="en-US" sz="2000" dirty="0"/>
                        <a:t>&gt; </a:t>
                      </a:r>
                      <a:r>
                        <a:rPr sz="2000" b="1" dirty="0"/>
                        <a:t>pH/temp/O₂</a:t>
                      </a:r>
                      <a:endParaRPr lang="en-US" sz="2000" b="1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  <a:defRPr sz="1200"/>
                      </a:pPr>
                      <a:r>
                        <a:rPr lang="en-US" sz="2000" b="1" dirty="0"/>
                        <a:t>&gt; </a:t>
                      </a:r>
                      <a:r>
                        <a:rPr sz="2000" b="1" dirty="0"/>
                        <a:t>Scale</a:t>
                      </a:r>
                      <a:r>
                        <a:rPr lang="en-US" sz="2000" b="1" dirty="0"/>
                        <a:t> </a:t>
                      </a:r>
                      <a:r>
                        <a:rPr sz="2000" b="1" dirty="0"/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1800" dirty="0" err="1"/>
                        <a:t>QbD</a:t>
                      </a:r>
                      <a:r>
                        <a:rPr lang="en-US" sz="1800" dirty="0"/>
                        <a:t> (Quality-by- Design)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pt-PT" sz="1800" dirty="0"/>
                        <a:t>PAT = Process Analytical Technology </a:t>
                      </a:r>
                      <a:r>
                        <a:rPr lang="pt-PT" sz="1200" i="1" dirty="0">
                          <a:solidFill>
                            <a:srgbClr val="C00000"/>
                          </a:solidFill>
                        </a:rPr>
                        <a:t>[</a:t>
                      </a:r>
                      <a:r>
                        <a:rPr lang="en-US" sz="1200" i="1" dirty="0">
                          <a:solidFill>
                            <a:srgbClr val="C00000"/>
                          </a:solidFill>
                        </a:rPr>
                        <a:t>Real-time measurement, monitoring, and control of critical process parameters (CPPs) and critical quality attributes (CQAs)].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1800" dirty="0"/>
                        <a:t>Contamination 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E921E0-7916-1DF8-9123-899E70A4A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431213"/>
              </p:ext>
            </p:extLst>
          </p:nvPr>
        </p:nvGraphicFramePr>
        <p:xfrm>
          <a:off x="457200" y="1600200"/>
          <a:ext cx="8229601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7657">
                  <a:extLst>
                    <a:ext uri="{9D8B030D-6E8A-4147-A177-3AD203B41FA5}">
                      <a16:colId xmlns:a16="http://schemas.microsoft.com/office/drawing/2014/main" val="1166403040"/>
                    </a:ext>
                  </a:extLst>
                </a:gridCol>
                <a:gridCol w="4173728">
                  <a:extLst>
                    <a:ext uri="{9D8B030D-6E8A-4147-A177-3AD203B41FA5}">
                      <a16:colId xmlns:a16="http://schemas.microsoft.com/office/drawing/2014/main" val="3641503714"/>
                    </a:ext>
                  </a:extLst>
                </a:gridCol>
                <a:gridCol w="2118216">
                  <a:extLst>
                    <a:ext uri="{9D8B030D-6E8A-4147-A177-3AD203B41FA5}">
                      <a16:colId xmlns:a16="http://schemas.microsoft.com/office/drawing/2014/main" val="1006505686"/>
                    </a:ext>
                  </a:extLst>
                </a:gridCol>
              </a:tblGrid>
              <a:tr h="1338943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4. Downstream Processing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</a:rPr>
                        <a:t>Filtration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</a:rPr>
                        <a:t>Chromatography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</a:rPr>
                        <a:t>Impurity removal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</a:rPr>
                        <a:t>Buffer exchange</a:t>
                      </a:r>
                      <a:endParaRPr 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</a:rPr>
                        <a:t>Process validation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</a:rPr>
                        <a:t>Analytical validation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</a:rPr>
                        <a:t>QMS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725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41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sz="3000" dirty="0"/>
              <a:t>Stages 5–6: Formulation &amp; Clinical Development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404978"/>
              </p:ext>
            </p:extLst>
          </p:nvPr>
        </p:nvGraphicFramePr>
        <p:xfrm>
          <a:off x="274319" y="914400"/>
          <a:ext cx="8229599" cy="3725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02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0666"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 dirty="0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Key 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Supportive Activities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5448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/>
                        <a:t>5. Formulation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dirty="0"/>
                        <a:t>Adjuvants (for vaccines)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Buffers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Excipients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Stability testing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Packaging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Stability protocols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Risk analysis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Regulatory planning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8829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/>
                        <a:t>6. Clinical Trial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Phase I–III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Safety monitoring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Data </a:t>
                      </a:r>
                      <a:r>
                        <a:rPr sz="2000" dirty="0" err="1"/>
                        <a:t>mgmt</a:t>
                      </a:r>
                      <a:endParaRPr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GCP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Ethics approval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Regulatory submission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A93CE8A-17B5-5A02-9D5A-16B96ACB4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50" y="5197436"/>
            <a:ext cx="6174164" cy="149232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771"/>
            <a:ext cx="8229600" cy="620486"/>
          </a:xfrm>
        </p:spPr>
        <p:txBody>
          <a:bodyPr>
            <a:normAutofit/>
          </a:bodyPr>
          <a:lstStyle/>
          <a:p>
            <a:r>
              <a:rPr sz="3000" dirty="0"/>
              <a:t>Stages 7–8: Production &amp; Market Use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62607"/>
              </p:ext>
            </p:extLst>
          </p:nvPr>
        </p:nvGraphicFramePr>
        <p:xfrm>
          <a:off x="274320" y="914400"/>
          <a:ext cx="8412480" cy="3635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6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0229"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 dirty="0"/>
                        <a:t>Main Purpose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Key 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/>
                      </a:pPr>
                      <a:r>
                        <a:rPr sz="2000"/>
                        <a:t>Supportive Activities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7983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 dirty="0"/>
                        <a:t>7. Production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 dirty="0"/>
                        <a:t>Commercial manufacturing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GMP manufacturing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Batch testing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Fill</a:t>
                      </a:r>
                      <a:r>
                        <a:rPr lang="en-DE" sz="2000" dirty="0"/>
                        <a:t>-</a:t>
                      </a:r>
                      <a:r>
                        <a:rPr sz="2000" dirty="0"/>
                        <a:t>finish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dirty="0"/>
                        <a:t>End-to-end </a:t>
                      </a:r>
                      <a:endParaRPr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QA/QC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lang="en-US" sz="2000" dirty="0"/>
                        <a:t>Audits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Documentation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/>
                        <a:t>8. End User / Market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2000"/>
                        <a:t>Safe delivery &amp; lifecycle mgmt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Distribution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Pharmacovigilance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Post-market surveillance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QMS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Cold-chain control</a:t>
                      </a:r>
                      <a:endParaRPr lang="en-US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  <a:defRPr sz="1200"/>
                      </a:pPr>
                      <a:r>
                        <a:rPr sz="2000" dirty="0"/>
                        <a:t>Recall systems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Microsoft Office PowerPoint</Application>
  <PresentationFormat>On-screen Show (4:3)</PresentationFormat>
  <Paragraphs>110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Lecture 2  Biotechnology Product Development Pathway</vt:lpstr>
      <vt:lpstr>PowerPoint Presentation</vt:lpstr>
      <vt:lpstr>Stages 1–2: Discovery &amp; Molecular Engineering</vt:lpstr>
      <vt:lpstr>Stages 3–4: Bioproduction &amp; Purification</vt:lpstr>
      <vt:lpstr>PowerPoint Presentation</vt:lpstr>
      <vt:lpstr>Stages 5–6: Formulation &amp; Clinical Development</vt:lpstr>
      <vt:lpstr>Stages 7–8: Production &amp; Market Use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James</dc:creator>
  <cp:keywords/>
  <dc:description>generated using python-pptx</dc:description>
  <cp:lastModifiedBy>KIMOTHO, James</cp:lastModifiedBy>
  <cp:revision>7</cp:revision>
  <dcterms:created xsi:type="dcterms:W3CDTF">2013-01-27T09:14:16Z</dcterms:created>
  <dcterms:modified xsi:type="dcterms:W3CDTF">2026-02-14T06:31:07Z</dcterms:modified>
  <cp:category/>
</cp:coreProperties>
</file>